
<file path=[Content_Types].xml><?xml version="1.0" encoding="utf-8"?>
<Types xmlns="http://schemas.openxmlformats.org/package/2006/content-types">
  <Default ContentType="image/jpeg" Extension="jpg"/>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10.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4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46.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44.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0"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6858000" cx="9144000"/>
  <p:notesSz cx="7010400" cy="92964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2.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2.xml"/><Relationship Id="rId3" Type="http://schemas.openxmlformats.org/officeDocument/2006/relationships/slideMaster" Target="slideMasters/slideMaster2.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4076ED0-399B-459E-BBEA-F14824E32C3F}" type="datetimeFigureOut">
              <a:rPr lang="en-US" smtClean="0"/>
              <a:t>4/11/2016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CA326D9-C3A3-4E4B-A06D-7234B7911E4C}" type="slidenum">
              <a:rPr lang="en-US" smtClean="0"/>
              <a:t>‹#›</a:t>
            </a:fld>
            <a:endParaRPr lang="en-US"/>
          </a:p>
        </p:txBody>
      </p:sp>
    </p:spTree>
    <p:extLst>
      <p:ext uri="{BB962C8B-B14F-4D97-AF65-F5344CB8AC3E}">
        <p14:creationId xmlns:p14="http://schemas.microsoft.com/office/powerpoint/2010/main" val="1632496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Healthy immune</a:t>
            </a:r>
            <a:r>
              <a:rPr lang="en-US" baseline="0" dirty="0" smtClean="0"/>
              <a:t> system has 800-1200 T-cells</a:t>
            </a:r>
            <a:endParaRPr lang="en-US" dirty="0"/>
          </a:p>
        </p:txBody>
      </p:sp>
      <p:sp>
        <p:nvSpPr>
          <p:cNvPr id="4" name="Slide Number Placeholder 3"/>
          <p:cNvSpPr>
            <a:spLocks noGrp="1"/>
          </p:cNvSpPr>
          <p:nvPr>
            <p:ph type="sldNum" sz="quarter" idx="10"/>
          </p:nvPr>
        </p:nvSpPr>
        <p:spPr/>
        <p:txBody>
          <a:bodyPr/>
          <a:lstStyle/>
          <a:p>
            <a:fld id="{8CA326D9-C3A3-4E4B-A06D-7234B7911E4C}" type="slidenum">
              <a:rPr lang="en-US" smtClean="0"/>
              <a:t>6</a:t>
            </a:fld>
            <a:endParaRPr lang="en-US"/>
          </a:p>
        </p:txBody>
      </p:sp>
    </p:spTree>
    <p:extLst>
      <p:ext uri="{BB962C8B-B14F-4D97-AF65-F5344CB8AC3E}">
        <p14:creationId xmlns:p14="http://schemas.microsoft.com/office/powerpoint/2010/main" val="3996624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Hep</a:t>
            </a:r>
            <a:r>
              <a:rPr lang="en-US" dirty="0" smtClean="0"/>
              <a:t> C: 3.2 nationally, 100x more infectious than HIV, can live 6 weeks on surfaces, 9 weeks in syringe; 40% of AIDS deaths</a:t>
            </a:r>
            <a:r>
              <a:rPr lang="en-US" baseline="0" dirty="0" smtClean="0"/>
              <a:t> are thought to be related to substance abuse</a:t>
            </a:r>
            <a:endParaRPr lang="en-US" dirty="0"/>
          </a:p>
        </p:txBody>
      </p:sp>
      <p:sp>
        <p:nvSpPr>
          <p:cNvPr id="4" name="Slide Number Placeholder 3"/>
          <p:cNvSpPr>
            <a:spLocks noGrp="1"/>
          </p:cNvSpPr>
          <p:nvPr>
            <p:ph type="sldNum" sz="quarter" idx="10"/>
          </p:nvPr>
        </p:nvSpPr>
        <p:spPr/>
        <p:txBody>
          <a:bodyPr/>
          <a:lstStyle/>
          <a:p>
            <a:fld id="{8CA326D9-C3A3-4E4B-A06D-7234B7911E4C}" type="slidenum">
              <a:rPr lang="en-US" smtClean="0"/>
              <a:t>35</a:t>
            </a:fld>
            <a:endParaRPr lang="en-US"/>
          </a:p>
        </p:txBody>
      </p:sp>
    </p:spTree>
    <p:extLst>
      <p:ext uri="{BB962C8B-B14F-4D97-AF65-F5344CB8AC3E}">
        <p14:creationId xmlns:p14="http://schemas.microsoft.com/office/powerpoint/2010/main" val="204364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if minor is on parent’s insurance, an explanation of benefits will be sent to parents</a:t>
            </a:r>
            <a:endParaRPr lang="en-US" dirty="0"/>
          </a:p>
        </p:txBody>
      </p:sp>
      <p:sp>
        <p:nvSpPr>
          <p:cNvPr id="4" name="Slide Number Placeholder 3"/>
          <p:cNvSpPr>
            <a:spLocks noGrp="1"/>
          </p:cNvSpPr>
          <p:nvPr>
            <p:ph type="sldNum" sz="quarter" idx="10"/>
          </p:nvPr>
        </p:nvSpPr>
        <p:spPr/>
        <p:txBody>
          <a:bodyPr/>
          <a:lstStyle/>
          <a:p>
            <a:fld id="{8CA326D9-C3A3-4E4B-A06D-7234B7911E4C}" type="slidenum">
              <a:rPr lang="en-US" smtClean="0"/>
              <a:t>38</a:t>
            </a:fld>
            <a:endParaRPr lang="en-US"/>
          </a:p>
        </p:txBody>
      </p:sp>
    </p:spTree>
    <p:extLst>
      <p:ext uri="{BB962C8B-B14F-4D97-AF65-F5344CB8AC3E}">
        <p14:creationId xmlns:p14="http://schemas.microsoft.com/office/powerpoint/2010/main" val="40686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http://www.mnaidsproject.org/education/educate-yourself/hiv-transmission.php, only 11 vertical</a:t>
            </a:r>
            <a:r>
              <a:rPr lang="en-US" baseline="0" dirty="0" smtClean="0"/>
              <a:t> transmissions in MN since 1996</a:t>
            </a:r>
            <a:endParaRPr lang="en-US" dirty="0"/>
          </a:p>
        </p:txBody>
      </p:sp>
      <p:sp>
        <p:nvSpPr>
          <p:cNvPr id="4" name="Slide Number Placeholder 3"/>
          <p:cNvSpPr>
            <a:spLocks noGrp="1"/>
          </p:cNvSpPr>
          <p:nvPr>
            <p:ph type="sldNum" sz="quarter" idx="10"/>
          </p:nvPr>
        </p:nvSpPr>
        <p:spPr/>
        <p:txBody>
          <a:bodyPr/>
          <a:lstStyle/>
          <a:p>
            <a:fld id="{8CA326D9-C3A3-4E4B-A06D-7234B7911E4C}" type="slidenum">
              <a:rPr lang="en-US" smtClean="0"/>
              <a:t>10</a:t>
            </a:fld>
            <a:endParaRPr lang="en-US"/>
          </a:p>
        </p:txBody>
      </p:sp>
    </p:spTree>
    <p:extLst>
      <p:ext uri="{BB962C8B-B14F-4D97-AF65-F5344CB8AC3E}">
        <p14:creationId xmlns:p14="http://schemas.microsoft.com/office/powerpoint/2010/main" val="304031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Condom misuse,</a:t>
            </a:r>
            <a:r>
              <a:rPr lang="en-US" baseline="0" dirty="0" smtClean="0"/>
              <a:t> </a:t>
            </a:r>
            <a:r>
              <a:rPr lang="en-US" dirty="0" smtClean="0"/>
              <a:t>compromised</a:t>
            </a:r>
            <a:r>
              <a:rPr lang="en-US" baseline="0" dirty="0" smtClean="0"/>
              <a:t> immune system due to drug/alcohol use may increase risk; </a:t>
            </a:r>
            <a:r>
              <a:rPr lang="en-US" dirty="0" smtClean="0"/>
              <a:t>“Vaginal Conditions” (physical trauma/assault,</a:t>
            </a:r>
            <a:r>
              <a:rPr lang="en-US" baseline="0" dirty="0" smtClean="0"/>
              <a:t> </a:t>
            </a:r>
            <a:r>
              <a:rPr lang="en-US" dirty="0" smtClean="0"/>
              <a:t>dry sex, rough sex) Graph courtesy of Canadian Health Department</a:t>
            </a:r>
            <a:endParaRPr lang="en-US" dirty="0"/>
          </a:p>
        </p:txBody>
      </p:sp>
      <p:sp>
        <p:nvSpPr>
          <p:cNvPr id="4" name="Slide Number Placeholder 3"/>
          <p:cNvSpPr>
            <a:spLocks noGrp="1"/>
          </p:cNvSpPr>
          <p:nvPr>
            <p:ph type="sldNum" sz="quarter" idx="10"/>
          </p:nvPr>
        </p:nvSpPr>
        <p:spPr/>
        <p:txBody>
          <a:bodyPr/>
          <a:lstStyle/>
          <a:p>
            <a:fld id="{8CA326D9-C3A3-4E4B-A06D-7234B7911E4C}" type="slidenum">
              <a:rPr lang="en-US" smtClean="0"/>
              <a:t>13</a:t>
            </a:fld>
            <a:endParaRPr lang="en-US"/>
          </a:p>
        </p:txBody>
      </p:sp>
    </p:spTree>
    <p:extLst>
      <p:ext uri="{BB962C8B-B14F-4D97-AF65-F5344CB8AC3E}">
        <p14:creationId xmlns:p14="http://schemas.microsoft.com/office/powerpoint/2010/main" val="1167134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aidsinfonet.org</a:t>
            </a:r>
            <a:endParaRPr lang="en-US" dirty="0"/>
          </a:p>
        </p:txBody>
      </p:sp>
      <p:sp>
        <p:nvSpPr>
          <p:cNvPr id="4" name="Slide Number Placeholder 3"/>
          <p:cNvSpPr>
            <a:spLocks noGrp="1"/>
          </p:cNvSpPr>
          <p:nvPr>
            <p:ph type="sldNum" sz="quarter" idx="10"/>
          </p:nvPr>
        </p:nvSpPr>
        <p:spPr/>
        <p:txBody>
          <a:bodyPr/>
          <a:lstStyle/>
          <a:p>
            <a:fld id="{8CA326D9-C3A3-4E4B-A06D-7234B7911E4C}" type="slidenum">
              <a:rPr lang="en-US" smtClean="0"/>
              <a:t>14</a:t>
            </a:fld>
            <a:endParaRPr lang="en-US"/>
          </a:p>
        </p:txBody>
      </p:sp>
    </p:spTree>
    <p:extLst>
      <p:ext uri="{BB962C8B-B14F-4D97-AF65-F5344CB8AC3E}">
        <p14:creationId xmlns:p14="http://schemas.microsoft.com/office/powerpoint/2010/main" val="30360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Majority</a:t>
            </a:r>
            <a:r>
              <a:rPr lang="en-US" baseline="0" dirty="0" smtClean="0"/>
              <a:t> of transmission occur during first 2-6 weeks of infection (risk of infecting others is 26x higher). </a:t>
            </a:r>
            <a:r>
              <a:rPr lang="en-US" dirty="0" smtClean="0"/>
              <a:t>Graph courtesy of University of Chicago</a:t>
            </a:r>
            <a:endParaRPr lang="en-US" dirty="0"/>
          </a:p>
        </p:txBody>
      </p:sp>
      <p:sp>
        <p:nvSpPr>
          <p:cNvPr id="4" name="Slide Number Placeholder 3"/>
          <p:cNvSpPr>
            <a:spLocks noGrp="1"/>
          </p:cNvSpPr>
          <p:nvPr>
            <p:ph type="sldNum" sz="quarter" idx="10"/>
          </p:nvPr>
        </p:nvSpPr>
        <p:spPr/>
        <p:txBody>
          <a:bodyPr/>
          <a:lstStyle/>
          <a:p>
            <a:fld id="{8CA326D9-C3A3-4E4B-A06D-7234B7911E4C}" type="slidenum">
              <a:rPr lang="en-US" smtClean="0"/>
              <a:t>15</a:t>
            </a:fld>
            <a:endParaRPr lang="en-US"/>
          </a:p>
        </p:txBody>
      </p:sp>
    </p:spTree>
    <p:extLst>
      <p:ext uri="{BB962C8B-B14F-4D97-AF65-F5344CB8AC3E}">
        <p14:creationId xmlns:p14="http://schemas.microsoft.com/office/powerpoint/2010/main" val="394545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PrEP</a:t>
            </a:r>
            <a:r>
              <a:rPr lang="en-US" dirty="0" smtClean="0"/>
              <a:t> side effects minimal – light headaches, monitor</a:t>
            </a:r>
            <a:r>
              <a:rPr lang="en-US" baseline="0" dirty="0" smtClean="0"/>
              <a:t> kidney function</a:t>
            </a:r>
            <a:endParaRPr lang="en-US" dirty="0"/>
          </a:p>
        </p:txBody>
      </p:sp>
      <p:sp>
        <p:nvSpPr>
          <p:cNvPr id="4" name="Slide Number Placeholder 3"/>
          <p:cNvSpPr>
            <a:spLocks noGrp="1"/>
          </p:cNvSpPr>
          <p:nvPr>
            <p:ph type="sldNum" sz="quarter" idx="10"/>
          </p:nvPr>
        </p:nvSpPr>
        <p:spPr/>
        <p:txBody>
          <a:bodyPr/>
          <a:lstStyle/>
          <a:p>
            <a:fld id="{8CA326D9-C3A3-4E4B-A06D-7234B7911E4C}" type="slidenum">
              <a:rPr lang="en-US" smtClean="0"/>
              <a:t>19</a:t>
            </a:fld>
            <a:endParaRPr lang="en-US"/>
          </a:p>
        </p:txBody>
      </p:sp>
    </p:spTree>
    <p:extLst>
      <p:ext uri="{BB962C8B-B14F-4D97-AF65-F5344CB8AC3E}">
        <p14:creationId xmlns:p14="http://schemas.microsoft.com/office/powerpoint/2010/main" val="1350475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Lube: no oil-based like petroleum jelly,</a:t>
            </a:r>
            <a:r>
              <a:rPr lang="en-US" baseline="0" dirty="0" smtClean="0"/>
              <a:t> baby oil; “natural lambskin” condoms don’t prevent HIV</a:t>
            </a:r>
            <a:endParaRPr lang="en-US" dirty="0"/>
          </a:p>
        </p:txBody>
      </p:sp>
      <p:sp>
        <p:nvSpPr>
          <p:cNvPr id="4" name="Slide Number Placeholder 3"/>
          <p:cNvSpPr>
            <a:spLocks noGrp="1"/>
          </p:cNvSpPr>
          <p:nvPr>
            <p:ph type="sldNum" sz="quarter" idx="10"/>
          </p:nvPr>
        </p:nvSpPr>
        <p:spPr/>
        <p:txBody>
          <a:bodyPr/>
          <a:lstStyle/>
          <a:p>
            <a:fld id="{8CA326D9-C3A3-4E4B-A06D-7234B7911E4C}" type="slidenum">
              <a:rPr lang="en-US" smtClean="0"/>
              <a:t>20</a:t>
            </a:fld>
            <a:endParaRPr lang="en-US"/>
          </a:p>
        </p:txBody>
      </p:sp>
    </p:spTree>
    <p:extLst>
      <p:ext uri="{BB962C8B-B14F-4D97-AF65-F5344CB8AC3E}">
        <p14:creationId xmlns:p14="http://schemas.microsoft.com/office/powerpoint/2010/main" val="2641995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iBase</a:t>
            </a:r>
            <a:r>
              <a:rPr lang="en-US" dirty="0" smtClean="0"/>
              <a:t>:</a:t>
            </a:r>
            <a:r>
              <a:rPr lang="en-US" baseline="0" dirty="0" smtClean="0"/>
              <a:t> http://i-base.info/guides/testing/what-is-the-window-period</a:t>
            </a:r>
            <a:endParaRPr lang="en-US" dirty="0"/>
          </a:p>
        </p:txBody>
      </p:sp>
      <p:sp>
        <p:nvSpPr>
          <p:cNvPr id="4" name="Slide Number Placeholder 3"/>
          <p:cNvSpPr>
            <a:spLocks noGrp="1"/>
          </p:cNvSpPr>
          <p:nvPr>
            <p:ph type="sldNum" sz="quarter" idx="10"/>
          </p:nvPr>
        </p:nvSpPr>
        <p:spPr/>
        <p:txBody>
          <a:bodyPr/>
          <a:lstStyle/>
          <a:p>
            <a:fld id="{8CA326D9-C3A3-4E4B-A06D-7234B7911E4C}" type="slidenum">
              <a:rPr lang="en-US" smtClean="0"/>
              <a:t>26</a:t>
            </a:fld>
            <a:endParaRPr lang="en-US"/>
          </a:p>
        </p:txBody>
      </p:sp>
    </p:spTree>
    <p:extLst>
      <p:ext uri="{BB962C8B-B14F-4D97-AF65-F5344CB8AC3E}">
        <p14:creationId xmlns:p14="http://schemas.microsoft.com/office/powerpoint/2010/main" val="3390511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Reasons</a:t>
            </a:r>
            <a:r>
              <a:rPr lang="en-US" baseline="0" dirty="0" smtClean="0"/>
              <a:t> of lack of adherence: unsteady insurance, denial, substance use, privacy, mental illness, instability, side effects, distrust of medical system, disbelief in Western medicine</a:t>
            </a:r>
            <a:endParaRPr lang="en-US" dirty="0"/>
          </a:p>
        </p:txBody>
      </p:sp>
      <p:sp>
        <p:nvSpPr>
          <p:cNvPr id="4" name="Slide Number Placeholder 3"/>
          <p:cNvSpPr>
            <a:spLocks noGrp="1"/>
          </p:cNvSpPr>
          <p:nvPr>
            <p:ph type="sldNum" sz="quarter" idx="10"/>
          </p:nvPr>
        </p:nvSpPr>
        <p:spPr/>
        <p:txBody>
          <a:bodyPr/>
          <a:lstStyle/>
          <a:p>
            <a:fld id="{8CA326D9-C3A3-4E4B-A06D-7234B7911E4C}" type="slidenum">
              <a:rPr lang="en-US" smtClean="0"/>
              <a:t>33</a:t>
            </a:fld>
            <a:endParaRPr lang="en-US"/>
          </a:p>
        </p:txBody>
      </p:sp>
    </p:spTree>
    <p:extLst>
      <p:ext uri="{BB962C8B-B14F-4D97-AF65-F5344CB8AC3E}">
        <p14:creationId xmlns:p14="http://schemas.microsoft.com/office/powerpoint/2010/main" val="1808106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C790830-4604-4B7A-8B68-D7E2A623E747}" type="datetimeFigureOut">
              <a:rPr lang="en-US" smtClean="0"/>
              <a:t>4/11/2016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298F56B-2CF3-4916-A2DB-5CC41321A1E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790830-4604-4B7A-8B68-D7E2A623E747}"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8F56B-2CF3-4916-A2DB-5CC41321A1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790830-4604-4B7A-8B68-D7E2A623E747}"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8F56B-2CF3-4916-A2DB-5CC41321A1E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7183" name="Shape 7183"/>
        <p:cNvGrpSpPr/>
        <p:nvPr/>
      </p:nvGrpSpPr>
      <p:grpSpPr>
        <a:xfrm>
          <a:off x="0" y="0"/>
          <a:ext cx="0" cy="0"/>
          <a:chOff x="0" y="0"/>
          <a:chExt cx="0" cy="0"/>
        </a:xfrm>
      </p:grpSpPr>
      <p:sp>
        <p:nvSpPr>
          <p:cNvPr id="7184" name="Shape 7184"/>
          <p:cNvSpPr txBox="1"/>
          <p:nvPr>
            <p:ph type="ctrTitle"/>
          </p:nvPr>
        </p:nvSpPr>
        <p:spPr>
          <a:xfrm>
            <a:off x="533400" y="1371600"/>
            <a:ext cx="7851600" cy="1828800"/>
          </a:xfrm>
          <a:prstGeom prst="rect">
            <a:avLst/>
          </a:prstGeom>
          <a:noFill/>
          <a:ln>
            <a:noFill/>
          </a:ln>
        </p:spPr>
        <p:txBody>
          <a:bodyPr anchorCtr="0" anchor="b" bIns="91425" lIns="91425" spcFirstLastPara="1" rIns="91425" wrap="square" tIns="91425">
            <a:normAutofit/>
          </a:bodyPr>
          <a:lstStyle>
            <a:lvl1pPr lvl="0" rtl="0" algn="r">
              <a:spcBef>
                <a:spcPts val="0"/>
              </a:spcBef>
              <a:spcAft>
                <a:spcPts val="0"/>
              </a:spcAft>
              <a:buClr>
                <a:srgbClr val="4CE0EA"/>
              </a:buClr>
              <a:buSzPts val="5600"/>
              <a:buFont typeface="Calibri"/>
              <a:buNone/>
              <a:defRPr b="1" sz="5600">
                <a:solidFill>
                  <a:srgbClr val="4CE0EA"/>
                </a:solidFill>
                <a:effectLst>
                  <a:outerShdw blurRad="38100" rotWithShape="0" algn="tl" dir="5400000" dist="25400">
                    <a:srgbClr val="000000">
                      <a:alpha val="43000"/>
                    </a:srgbClr>
                  </a:outerShdw>
                </a:effectLst>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85" name="Shape 7185"/>
          <p:cNvSpPr txBox="1"/>
          <p:nvPr>
            <p:ph idx="1" type="subTitle"/>
          </p:nvPr>
        </p:nvSpPr>
        <p:spPr>
          <a:xfrm>
            <a:off x="533400" y="3228536"/>
            <a:ext cx="7854600" cy="1752600"/>
          </a:xfrm>
          <a:prstGeom prst="rect">
            <a:avLst/>
          </a:prstGeom>
          <a:noFill/>
          <a:ln>
            <a:noFill/>
          </a:ln>
        </p:spPr>
        <p:txBody>
          <a:bodyPr anchorCtr="0" anchor="t" bIns="91425" lIns="91425" spcFirstLastPara="1" rIns="91425" wrap="square" tIns="91425">
            <a:normAutofit/>
          </a:bodyPr>
          <a:lstStyle>
            <a:lvl1pPr lvl="0" marR="45720" rtl="0" algn="r">
              <a:spcBef>
                <a:spcPts val="520"/>
              </a:spcBef>
              <a:spcAft>
                <a:spcPts val="0"/>
              </a:spcAft>
              <a:buSzPts val="2470"/>
              <a:buNone/>
              <a:defRPr>
                <a:solidFill>
                  <a:schemeClr val="lt1"/>
                </a:solidFill>
              </a:defRPr>
            </a:lvl1pPr>
            <a:lvl2pPr lvl="1" rtl="0" algn="ctr">
              <a:spcBef>
                <a:spcPts val="360"/>
              </a:spcBef>
              <a:spcAft>
                <a:spcPts val="0"/>
              </a:spcAft>
              <a:buSzPts val="1530"/>
              <a:buNone/>
              <a:defRPr/>
            </a:lvl2pPr>
            <a:lvl3pPr lvl="2" rtl="0" algn="ctr">
              <a:spcBef>
                <a:spcPts val="360"/>
              </a:spcBef>
              <a:spcAft>
                <a:spcPts val="0"/>
              </a:spcAft>
              <a:buSzPts val="1260"/>
              <a:buNone/>
              <a:defRPr/>
            </a:lvl3pPr>
            <a:lvl4pPr lvl="3" rtl="0" algn="ctr">
              <a:spcBef>
                <a:spcPts val="360"/>
              </a:spcBef>
              <a:spcAft>
                <a:spcPts val="0"/>
              </a:spcAft>
              <a:buSzPts val="1170"/>
              <a:buNone/>
              <a:defRPr/>
            </a:lvl4pPr>
            <a:lvl5pPr lvl="4" rtl="0" algn="ctr">
              <a:spcBef>
                <a:spcPts val="360"/>
              </a:spcBef>
              <a:spcAft>
                <a:spcPts val="0"/>
              </a:spcAft>
              <a:buSzPts val="1170"/>
              <a:buNone/>
              <a:defRPr/>
            </a:lvl5pPr>
            <a:lvl6pPr lvl="5" rtl="0" algn="ctr">
              <a:spcBef>
                <a:spcPts val="360"/>
              </a:spcBef>
              <a:spcAft>
                <a:spcPts val="0"/>
              </a:spcAft>
              <a:buSzPts val="1440"/>
              <a:buNone/>
              <a:defRPr/>
            </a:lvl6pPr>
            <a:lvl7pPr lvl="6" rtl="0" algn="ctr">
              <a:spcBef>
                <a:spcPts val="360"/>
              </a:spcBef>
              <a:spcAft>
                <a:spcPts val="0"/>
              </a:spcAft>
              <a:buSzPts val="1440"/>
              <a:buNone/>
              <a:defRPr/>
            </a:lvl7pPr>
            <a:lvl8pPr lvl="7" rtl="0" algn="ctr">
              <a:spcBef>
                <a:spcPts val="360"/>
              </a:spcBef>
              <a:spcAft>
                <a:spcPts val="0"/>
              </a:spcAft>
              <a:buSzPts val="1800"/>
              <a:buNone/>
              <a:defRPr/>
            </a:lvl8pPr>
            <a:lvl9pPr lvl="8" rtl="0" algn="ctr">
              <a:spcBef>
                <a:spcPts val="360"/>
              </a:spcBef>
              <a:spcAft>
                <a:spcPts val="0"/>
              </a:spcAft>
              <a:buSzPts val="1800"/>
              <a:buNone/>
              <a:defRPr/>
            </a:lvl9pPr>
          </a:lstStyle>
          <a:p/>
        </p:txBody>
      </p:sp>
      <p:sp>
        <p:nvSpPr>
          <p:cNvPr id="7186" name="Shape 7186"/>
          <p:cNvSpPr txBox="1"/>
          <p:nvPr>
            <p:ph idx="10" type="dt"/>
          </p:nvPr>
        </p:nvSpPr>
        <p:spPr>
          <a:xfrm>
            <a:off x="457200" y="6356350"/>
            <a:ext cx="2133600" cy="365100"/>
          </a:xfrm>
          <a:prstGeom prst="rect">
            <a:avLst/>
          </a:prstGeom>
          <a:noFill/>
          <a:ln>
            <a:noFill/>
          </a:ln>
        </p:spPr>
        <p:txBody>
          <a:bodyPr anchorCtr="0" anchor="b" bIns="91425" lIns="91425" spcFirstLastPara="1" rIns="91425" wrap="square" tIns="91425"/>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87" name="Shape 7187"/>
          <p:cNvSpPr txBox="1"/>
          <p:nvPr>
            <p:ph idx="11" type="ftr"/>
          </p:nvPr>
        </p:nvSpPr>
        <p:spPr>
          <a:xfrm>
            <a:off x="2667000" y="6356350"/>
            <a:ext cx="3352800" cy="365100"/>
          </a:xfrm>
          <a:prstGeom prst="rect">
            <a:avLst/>
          </a:prstGeom>
          <a:noFill/>
          <a:ln>
            <a:noFill/>
          </a:ln>
        </p:spPr>
        <p:txBody>
          <a:bodyPr anchorCtr="0" anchor="b" bIns="91425" lIns="91425" spcFirstLastPara="1" rIns="91425" wrap="square" tIns="91425"/>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88" name="Shape 7188"/>
          <p:cNvSpPr txBox="1"/>
          <p:nvPr>
            <p:ph idx="12" type="sldNum"/>
          </p:nvPr>
        </p:nvSpPr>
        <p:spPr>
          <a:xfrm>
            <a:off x="7924800" y="6356350"/>
            <a:ext cx="762000" cy="365100"/>
          </a:xfrm>
          <a:prstGeom prst="rect">
            <a:avLst/>
          </a:prstGeom>
          <a:noFill/>
          <a:ln>
            <a:noFill/>
          </a:ln>
        </p:spPr>
        <p:txBody>
          <a:bodyPr anchorCtr="0" anchor="b"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gradFill>
          <a:gsLst>
            <a:gs pos="0">
              <a:srgbClr val="439FD7"/>
            </a:gs>
            <a:gs pos="25000">
              <a:srgbClr val="4397CA"/>
            </a:gs>
            <a:gs pos="100000">
              <a:srgbClr val="00466A"/>
            </a:gs>
          </a:gsLst>
          <a:path path="circle">
            <a:fillToRect b="50%" l="50%" r="50%" t="50%"/>
          </a:path>
          <a:tileRect/>
        </a:gradFill>
      </p:bgPr>
    </p:bg>
    <p:spTree>
      <p:nvGrpSpPr>
        <p:cNvPr id="7189" name="Shape 7189"/>
        <p:cNvGrpSpPr/>
        <p:nvPr/>
      </p:nvGrpSpPr>
      <p:grpSpPr>
        <a:xfrm>
          <a:off x="0" y="0"/>
          <a:ext cx="0" cy="0"/>
          <a:chOff x="0" y="0"/>
          <a:chExt cx="0" cy="0"/>
        </a:xfrm>
      </p:grpSpPr>
      <p:sp>
        <p:nvSpPr>
          <p:cNvPr id="7190" name="Shape 7190"/>
          <p:cNvSpPr txBox="1"/>
          <p:nvPr>
            <p:ph type="title"/>
          </p:nvPr>
        </p:nvSpPr>
        <p:spPr>
          <a:xfrm>
            <a:off x="530352" y="1316736"/>
            <a:ext cx="7772400" cy="1362600"/>
          </a:xfrm>
          <a:prstGeom prst="rect">
            <a:avLst/>
          </a:prstGeom>
          <a:noFill/>
          <a:ln>
            <a:noFill/>
          </a:ln>
        </p:spPr>
        <p:txBody>
          <a:bodyPr anchorCtr="0" anchor="b" bIns="91425" lIns="91425" spcFirstLastPara="1" rIns="91425" wrap="square" tIns="91425"/>
          <a:lstStyle>
            <a:lvl1pPr lvl="0" rtl="0" algn="l">
              <a:spcBef>
                <a:spcPts val="0"/>
              </a:spcBef>
              <a:spcAft>
                <a:spcPts val="0"/>
              </a:spcAft>
              <a:buClr>
                <a:srgbClr val="4AE3AC"/>
              </a:buClr>
              <a:buSzPts val="5600"/>
              <a:buFont typeface="Calibri"/>
              <a:buNone/>
              <a:defRPr b="1" sz="5600" cap="none">
                <a:solidFill>
                  <a:srgbClr val="4AE3AC"/>
                </a:solidFill>
                <a:effectLst>
                  <a:outerShdw blurRad="38100" rotWithShape="0" algn="tl" dir="5400000" dist="25400">
                    <a:srgbClr val="000000">
                      <a:alpha val="43000"/>
                    </a:srgbClr>
                  </a:outerShdw>
                </a:effectLst>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91" name="Shape 7191"/>
          <p:cNvSpPr txBox="1"/>
          <p:nvPr>
            <p:ph idx="1" type="body"/>
          </p:nvPr>
        </p:nvSpPr>
        <p:spPr>
          <a:xfrm>
            <a:off x="530352" y="2704664"/>
            <a:ext cx="7772400" cy="1509600"/>
          </a:xfrm>
          <a:prstGeom prst="rect">
            <a:avLst/>
          </a:prstGeom>
          <a:noFill/>
          <a:ln>
            <a:noFill/>
          </a:ln>
        </p:spPr>
        <p:txBody>
          <a:bodyPr anchorCtr="0" anchor="t" bIns="91425" lIns="91425" spcFirstLastPara="1" rIns="91425" wrap="square" tIns="91425">
            <a:normAutofit/>
          </a:bodyPr>
          <a:lstStyle>
            <a:lvl1pPr indent="-228600" lvl="0" marL="457200" rtl="0" algn="l">
              <a:spcBef>
                <a:spcPts val="440"/>
              </a:spcBef>
              <a:spcAft>
                <a:spcPts val="0"/>
              </a:spcAft>
              <a:buSzPts val="2090"/>
              <a:buNone/>
              <a:defRPr sz="2200">
                <a:solidFill>
                  <a:schemeClr val="lt1"/>
                </a:solidFill>
              </a:defRPr>
            </a:lvl1pPr>
            <a:lvl2pPr indent="-228600" lvl="1" marL="914400" rtl="0" algn="l">
              <a:spcBef>
                <a:spcPts val="360"/>
              </a:spcBef>
              <a:spcAft>
                <a:spcPts val="0"/>
              </a:spcAft>
              <a:buSzPts val="1530"/>
              <a:buNone/>
              <a:defRPr sz="1800">
                <a:solidFill>
                  <a:schemeClr val="lt1"/>
                </a:solidFill>
              </a:defRPr>
            </a:lvl2pPr>
            <a:lvl3pPr indent="-228600" lvl="2" marL="1371600" rtl="0" algn="l">
              <a:spcBef>
                <a:spcPts val="320"/>
              </a:spcBef>
              <a:spcAft>
                <a:spcPts val="0"/>
              </a:spcAft>
              <a:buSzPts val="1120"/>
              <a:buNone/>
              <a:defRPr sz="1600">
                <a:solidFill>
                  <a:schemeClr val="lt1"/>
                </a:solidFill>
              </a:defRPr>
            </a:lvl3pPr>
            <a:lvl4pPr indent="-228600" lvl="3" marL="1828800" rtl="0" algn="l">
              <a:spcBef>
                <a:spcPts val="280"/>
              </a:spcBef>
              <a:spcAft>
                <a:spcPts val="0"/>
              </a:spcAft>
              <a:buSzPts val="910"/>
              <a:buNone/>
              <a:defRPr sz="1400">
                <a:solidFill>
                  <a:schemeClr val="lt1"/>
                </a:solidFill>
              </a:defRPr>
            </a:lvl4pPr>
            <a:lvl5pPr indent="-228600" lvl="4" marL="2286000" rtl="0" algn="l">
              <a:spcBef>
                <a:spcPts val="280"/>
              </a:spcBef>
              <a:spcAft>
                <a:spcPts val="0"/>
              </a:spcAft>
              <a:buSzPts val="910"/>
              <a:buNone/>
              <a:defRPr sz="1400">
                <a:solidFill>
                  <a:schemeClr val="lt1"/>
                </a:solidFill>
              </a:defRPr>
            </a:lvl5pPr>
            <a:lvl6pPr indent="-320039" lvl="5" marL="2743200" rtl="0" algn="l">
              <a:spcBef>
                <a:spcPts val="360"/>
              </a:spcBef>
              <a:spcAft>
                <a:spcPts val="0"/>
              </a:spcAft>
              <a:buSzPts val="1440"/>
              <a:buChar char="●"/>
              <a:defRPr/>
            </a:lvl6pPr>
            <a:lvl7pPr indent="-320039" lvl="6" marL="3200400" rtl="0" algn="l">
              <a:spcBef>
                <a:spcPts val="360"/>
              </a:spcBef>
              <a:spcAft>
                <a:spcPts val="0"/>
              </a:spcAft>
              <a:buSzPts val="144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7192" name="Shape 7192"/>
          <p:cNvSpPr txBox="1"/>
          <p:nvPr>
            <p:ph idx="10" type="dt"/>
          </p:nvPr>
        </p:nvSpPr>
        <p:spPr>
          <a:xfrm>
            <a:off x="457200" y="6356350"/>
            <a:ext cx="2133600" cy="365100"/>
          </a:xfrm>
          <a:prstGeom prst="rect">
            <a:avLst/>
          </a:prstGeom>
          <a:noFill/>
          <a:ln>
            <a:noFill/>
          </a:ln>
        </p:spPr>
        <p:txBody>
          <a:bodyPr anchorCtr="0" anchor="b" bIns="91425" lIns="91425" spcFirstLastPara="1" rIns="91425" wrap="square" tIns="91425"/>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93" name="Shape 7193"/>
          <p:cNvSpPr txBox="1"/>
          <p:nvPr>
            <p:ph idx="11" type="ftr"/>
          </p:nvPr>
        </p:nvSpPr>
        <p:spPr>
          <a:xfrm>
            <a:off x="2667000" y="6356350"/>
            <a:ext cx="3352800" cy="365100"/>
          </a:xfrm>
          <a:prstGeom prst="rect">
            <a:avLst/>
          </a:prstGeom>
          <a:noFill/>
          <a:ln>
            <a:noFill/>
          </a:ln>
        </p:spPr>
        <p:txBody>
          <a:bodyPr anchorCtr="0" anchor="b" bIns="91425" lIns="91425" spcFirstLastPara="1" rIns="91425" wrap="square" tIns="91425"/>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94" name="Shape 7194"/>
          <p:cNvSpPr txBox="1"/>
          <p:nvPr>
            <p:ph idx="12" type="sldNum"/>
          </p:nvPr>
        </p:nvSpPr>
        <p:spPr>
          <a:xfrm>
            <a:off x="7924800" y="6356350"/>
            <a:ext cx="762000" cy="365100"/>
          </a:xfrm>
          <a:prstGeom prst="rect">
            <a:avLst/>
          </a:prstGeom>
          <a:noFill/>
          <a:ln>
            <a:noFill/>
          </a:ln>
        </p:spPr>
        <p:txBody>
          <a:bodyPr anchorCtr="0" anchor="b"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790830-4604-4B7A-8B68-D7E2A623E747}"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8F56B-2CF3-4916-A2DB-5CC41321A1E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C790830-4604-4B7A-8B68-D7E2A623E747}"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8F56B-2CF3-4916-A2DB-5CC41321A1E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790830-4604-4B7A-8B68-D7E2A623E747}"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8F56B-2CF3-4916-A2DB-5CC41321A1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C790830-4604-4B7A-8B68-D7E2A623E747}" type="datetimeFigureOut">
              <a:rPr lang="en-US" smtClean="0"/>
              <a:t>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98F56B-2CF3-4916-A2DB-5CC41321A1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790830-4604-4B7A-8B68-D7E2A623E747}" type="datetimeFigureOut">
              <a:rPr lang="en-US" smtClean="0"/>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98F56B-2CF3-4916-A2DB-5CC41321A1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90830-4604-4B7A-8B68-D7E2A623E747}" type="datetimeFigureOut">
              <a:rPr lang="en-US" smtClean="0"/>
              <a:t>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98F56B-2CF3-4916-A2DB-5CC41321A1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790830-4604-4B7A-8B68-D7E2A623E747}"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8F56B-2CF3-4916-A2DB-5CC41321A1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790830-4604-4B7A-8B68-D7E2A623E747}"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298F56B-2CF3-4916-A2DB-5CC41321A1E5}"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C790830-4604-4B7A-8B68-D7E2A623E747}" type="datetimeFigureOut">
              <a:rPr lang="en-US" smtClean="0"/>
              <a:t>4/11/2016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298F56B-2CF3-4916-A2DB-5CC41321A1E5}"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tile algn="tl" flip="none" tx="0" sx="65002" ty="0" sy="65002"/>
        </a:blipFill>
      </p:bgPr>
    </p:bg>
    <p:spTree>
      <p:nvGrpSpPr>
        <p:cNvPr id="7172" name="Shape 7172"/>
        <p:cNvGrpSpPr/>
        <p:nvPr/>
      </p:nvGrpSpPr>
      <p:grpSpPr>
        <a:xfrm>
          <a:off x="0" y="0"/>
          <a:ext cx="0" cy="0"/>
          <a:chOff x="0" y="0"/>
          <a:chExt cx="0" cy="0"/>
        </a:xfrm>
      </p:grpSpPr>
      <p:sp>
        <p:nvSpPr>
          <p:cNvPr id="7173" name="Shape 7173"/>
          <p:cNvSpPr/>
          <p:nvPr/>
        </p:nvSpPr>
        <p:spPr>
          <a:xfrm>
            <a:off x="-9525" y="-7144"/>
            <a:ext cx="9163050" cy="1041400"/>
          </a:xfrm>
          <a:custGeom>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12"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7174" name="Shape 7174"/>
          <p:cNvSpPr/>
          <p:nvPr/>
        </p:nvSpPr>
        <p:spPr>
          <a:xfrm>
            <a:off x="4381500" y="-7144"/>
            <a:ext cx="4762500" cy="638175"/>
          </a:xfrm>
          <a:custGeom>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7175" name="Shape 7175"/>
          <p:cNvSpPr txBox="1"/>
          <p:nvPr>
            <p:ph type="title"/>
          </p:nvPr>
        </p:nvSpPr>
        <p:spPr>
          <a:xfrm>
            <a:off x="457200" y="704088"/>
            <a:ext cx="8229600" cy="1143000"/>
          </a:xfrm>
          <a:prstGeom prst="rect">
            <a:avLst/>
          </a:prstGeom>
          <a:noFill/>
          <a:ln>
            <a:noFill/>
          </a:ln>
        </p:spPr>
        <p:txBody>
          <a:bodyPr anchorCtr="0" anchor="b" bIns="91425" lIns="91425" spcFirstLastPara="1" rIns="91425" wrap="square" tIns="91425">
            <a:normAutofit/>
          </a:bodyPr>
          <a:lstStyle>
            <a:lvl1pPr lvl="0" marR="0" rtl="0" algn="l">
              <a:spcBef>
                <a:spcPts val="0"/>
              </a:spcBef>
              <a:spcAft>
                <a:spcPts val="0"/>
              </a:spcAft>
              <a:buClr>
                <a:schemeClr val="lt2"/>
              </a:buClr>
              <a:buSzPts val="5000"/>
              <a:buFont typeface="Calibri"/>
              <a:buNone/>
              <a:defRPr b="0" i="0" sz="5000" u="none" cap="none" strike="noStrike">
                <a:solidFill>
                  <a:schemeClr val="lt2"/>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176" name="Shape 7176"/>
          <p:cNvSpPr txBox="1"/>
          <p:nvPr>
            <p:ph idx="1" type="body"/>
          </p:nvPr>
        </p:nvSpPr>
        <p:spPr>
          <a:xfrm>
            <a:off x="457200" y="1935480"/>
            <a:ext cx="8229600" cy="4389000"/>
          </a:xfrm>
          <a:prstGeom prst="rect">
            <a:avLst/>
          </a:prstGeom>
          <a:noFill/>
          <a:ln>
            <a:noFill/>
          </a:ln>
        </p:spPr>
        <p:txBody>
          <a:bodyPr anchorCtr="0" anchor="t" bIns="91425" lIns="91425" spcFirstLastPara="1" rIns="91425" wrap="square" tIns="91425">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lt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lt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lt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7177" name="Shape 7177"/>
          <p:cNvSpPr txBox="1"/>
          <p:nvPr>
            <p:ph idx="10" type="dt"/>
          </p:nvPr>
        </p:nvSpPr>
        <p:spPr>
          <a:xfrm>
            <a:off x="457200" y="6356350"/>
            <a:ext cx="2133600" cy="3651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7178" name="Shape 7178"/>
          <p:cNvSpPr txBox="1"/>
          <p:nvPr>
            <p:ph idx="11" type="ftr"/>
          </p:nvPr>
        </p:nvSpPr>
        <p:spPr>
          <a:xfrm>
            <a:off x="2667000" y="6356350"/>
            <a:ext cx="3352800" cy="3651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7179" name="Shape 7179"/>
          <p:cNvSpPr txBox="1"/>
          <p:nvPr>
            <p:ph idx="12" type="sldNum"/>
          </p:nvPr>
        </p:nvSpPr>
        <p:spPr>
          <a:xfrm>
            <a:off x="7924800" y="6356350"/>
            <a:ext cx="762000" cy="3651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200" u="none" cap="none" strike="noStrike">
                <a:solidFill>
                  <a:srgbClr val="D0E9ED"/>
                </a:solidFill>
                <a:latin typeface="Constantia"/>
                <a:ea typeface="Constantia"/>
                <a:cs typeface="Constantia"/>
                <a:sym typeface="Constantia"/>
              </a:defRPr>
            </a:lvl1pPr>
            <a:lvl2pPr indent="0" lvl="1" marL="0" marR="0" rtl="0" algn="r">
              <a:spcBef>
                <a:spcPts val="0"/>
              </a:spcBef>
              <a:buNone/>
              <a:defRPr b="0" i="0" sz="1200" u="none" cap="none" strike="noStrike">
                <a:solidFill>
                  <a:srgbClr val="D0E9ED"/>
                </a:solidFill>
                <a:latin typeface="Constantia"/>
                <a:ea typeface="Constantia"/>
                <a:cs typeface="Constantia"/>
                <a:sym typeface="Constantia"/>
              </a:defRPr>
            </a:lvl2pPr>
            <a:lvl3pPr indent="0" lvl="2" marL="0" marR="0" rtl="0" algn="r">
              <a:spcBef>
                <a:spcPts val="0"/>
              </a:spcBef>
              <a:buNone/>
              <a:defRPr b="0" i="0" sz="1200" u="none" cap="none" strike="noStrike">
                <a:solidFill>
                  <a:srgbClr val="D0E9ED"/>
                </a:solidFill>
                <a:latin typeface="Constantia"/>
                <a:ea typeface="Constantia"/>
                <a:cs typeface="Constantia"/>
                <a:sym typeface="Constantia"/>
              </a:defRPr>
            </a:lvl3pPr>
            <a:lvl4pPr indent="0" lvl="3" marL="0" marR="0" rtl="0" algn="r">
              <a:spcBef>
                <a:spcPts val="0"/>
              </a:spcBef>
              <a:buNone/>
              <a:defRPr b="0" i="0" sz="1200" u="none" cap="none" strike="noStrike">
                <a:solidFill>
                  <a:srgbClr val="D0E9ED"/>
                </a:solidFill>
                <a:latin typeface="Constantia"/>
                <a:ea typeface="Constantia"/>
                <a:cs typeface="Constantia"/>
                <a:sym typeface="Constantia"/>
              </a:defRPr>
            </a:lvl4pPr>
            <a:lvl5pPr indent="0" lvl="4" marL="0" marR="0" rtl="0" algn="r">
              <a:spcBef>
                <a:spcPts val="0"/>
              </a:spcBef>
              <a:buNone/>
              <a:defRPr b="0" i="0" sz="1200" u="none" cap="none" strike="noStrike">
                <a:solidFill>
                  <a:srgbClr val="D0E9ED"/>
                </a:solidFill>
                <a:latin typeface="Constantia"/>
                <a:ea typeface="Constantia"/>
                <a:cs typeface="Constantia"/>
                <a:sym typeface="Constantia"/>
              </a:defRPr>
            </a:lvl5pPr>
            <a:lvl6pPr indent="0" lvl="5" marL="0" marR="0" rtl="0" algn="r">
              <a:spcBef>
                <a:spcPts val="0"/>
              </a:spcBef>
              <a:buNone/>
              <a:defRPr b="0" i="0" sz="1200" u="none" cap="none" strike="noStrike">
                <a:solidFill>
                  <a:srgbClr val="D0E9ED"/>
                </a:solidFill>
                <a:latin typeface="Constantia"/>
                <a:ea typeface="Constantia"/>
                <a:cs typeface="Constantia"/>
                <a:sym typeface="Constantia"/>
              </a:defRPr>
            </a:lvl6pPr>
            <a:lvl7pPr indent="0" lvl="6" marL="0" marR="0" rtl="0" algn="r">
              <a:spcBef>
                <a:spcPts val="0"/>
              </a:spcBef>
              <a:buNone/>
              <a:defRPr b="0" i="0" sz="1200" u="none" cap="none" strike="noStrike">
                <a:solidFill>
                  <a:srgbClr val="D0E9ED"/>
                </a:solidFill>
                <a:latin typeface="Constantia"/>
                <a:ea typeface="Constantia"/>
                <a:cs typeface="Constantia"/>
                <a:sym typeface="Constantia"/>
              </a:defRPr>
            </a:lvl7pPr>
            <a:lvl8pPr indent="0" lvl="7" marL="0" marR="0" rtl="0" algn="r">
              <a:spcBef>
                <a:spcPts val="0"/>
              </a:spcBef>
              <a:buNone/>
              <a:defRPr b="0" i="0" sz="1200" u="none" cap="none" strike="noStrike">
                <a:solidFill>
                  <a:srgbClr val="D0E9ED"/>
                </a:solidFill>
                <a:latin typeface="Constantia"/>
                <a:ea typeface="Constantia"/>
                <a:cs typeface="Constantia"/>
                <a:sym typeface="Constantia"/>
              </a:defRPr>
            </a:lvl8pPr>
            <a:lvl9pPr indent="0" lvl="8" marL="0" marR="0" rtl="0" algn="r">
              <a:spcBef>
                <a:spcPts val="0"/>
              </a:spcBef>
              <a:buNone/>
              <a:defRPr b="0" i="0" sz="1200" u="none" cap="none" strike="noStrike">
                <a:solidFill>
                  <a:srgbClr val="D0E9ED"/>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grpSp>
        <p:nvGrpSpPr>
          <p:cNvPr id="7180" name="Shape 7180"/>
          <p:cNvGrpSpPr/>
          <p:nvPr/>
        </p:nvGrpSpPr>
        <p:grpSpPr>
          <a:xfrm>
            <a:off x="-29294" y="-16107"/>
            <a:ext cx="9198252" cy="1086259"/>
            <a:chOff x="-29322" y="-1965"/>
            <a:chExt cx="9198252" cy="1086259"/>
          </a:xfrm>
        </p:grpSpPr>
        <p:sp>
          <p:nvSpPr>
            <p:cNvPr id="7181" name="Shape 7181"/>
            <p:cNvSpPr/>
            <p:nvPr/>
          </p:nvSpPr>
          <p:spPr>
            <a:xfrm rot="-164306">
              <a:off x="-19045" y="216553"/>
              <a:ext cx="9163052" cy="649223"/>
            </a:xfrm>
            <a:custGeom>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7182" name="Shape 7182"/>
            <p:cNvSpPr/>
            <p:nvPr/>
          </p:nvSpPr>
          <p:spPr>
            <a:xfrm rot="-164306">
              <a:off x="-14309" y="290005"/>
              <a:ext cx="9175809" cy="530353"/>
            </a:xfrm>
            <a:custGeom>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g"/><Relationship Id="rId3" Type="http://schemas.openxmlformats.org/officeDocument/2006/relationships/image" Target="../media/image24.jpeg"/><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jeopardylabs.com/play/hivaids-jeopardy23"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aliveness.org/" TargetMode="External"/><Relationship Id="rId2" Type="http://schemas.openxmlformats.org/officeDocument/2006/relationships/hyperlink" Target="mailto:hanna@alivenes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95" name="Shape 7195"/>
        <p:cNvGrpSpPr/>
        <p:nvPr/>
      </p:nvGrpSpPr>
      <p:grpSpPr>
        <a:xfrm>
          <a:off x="0" y="0"/>
          <a:ext cx="0" cy="0"/>
          <a:chOff x="0" y="0"/>
          <a:chExt cx="0" cy="0"/>
        </a:xfrm>
      </p:grpSpPr>
      <p:sp>
        <p:nvSpPr>
          <p:cNvPr id="7196" name="Shape 7196"/>
          <p:cNvSpPr txBox="1"/>
          <p:nvPr>
            <p:ph type="ctrTitle"/>
          </p:nvPr>
        </p:nvSpPr>
        <p:spPr>
          <a:xfrm>
            <a:off x="1066800" y="720969"/>
            <a:ext cx="7391400" cy="2327100"/>
          </a:xfrm>
          <a:prstGeom prst="rect">
            <a:avLst/>
          </a:prstGeom>
          <a:noFill/>
          <a:ln>
            <a:noFill/>
          </a:ln>
        </p:spPr>
        <p:txBody>
          <a:bodyPr anchorCtr="0" anchor="b" bIns="0" lIns="0" spcFirstLastPara="1" rIns="18275" wrap="square" tIns="0">
            <a:normAutofit/>
          </a:bodyPr>
          <a:lstStyle/>
          <a:p>
            <a:pPr indent="0" lvl="0" marL="0" rtl="0" algn="r">
              <a:spcBef>
                <a:spcPts val="0"/>
              </a:spcBef>
              <a:spcAft>
                <a:spcPts val="0"/>
              </a:spcAft>
              <a:buClr>
                <a:srgbClr val="FF0000"/>
              </a:buClr>
              <a:buSzPts val="6600"/>
              <a:buFont typeface="Calibri"/>
              <a:buNone/>
            </a:pPr>
            <a:r>
              <a:rPr b="1" lang="en-US" sz="6600">
                <a:solidFill>
                  <a:srgbClr val="FF0000"/>
                </a:solidFill>
              </a:rPr>
              <a:t>HIV/AIDS</a:t>
            </a:r>
            <a:r>
              <a:rPr lang="en-US" sz="6600"/>
              <a:t>: </a:t>
            </a:r>
            <a:r>
              <a:rPr i="1" lang="en-US" sz="6600"/>
              <a:t>The Basics</a:t>
            </a:r>
            <a:endParaRPr i="1" sz="6600"/>
          </a:p>
        </p:txBody>
      </p:sp>
      <p:sp>
        <p:nvSpPr>
          <p:cNvPr id="7197" name="Shape 7197"/>
          <p:cNvSpPr txBox="1"/>
          <p:nvPr>
            <p:ph idx="1" type="subTitle"/>
          </p:nvPr>
        </p:nvSpPr>
        <p:spPr>
          <a:xfrm>
            <a:off x="3733800" y="4122580"/>
            <a:ext cx="4609200" cy="1518000"/>
          </a:xfrm>
          <a:prstGeom prst="rect">
            <a:avLst/>
          </a:prstGeom>
          <a:noFill/>
          <a:ln>
            <a:noFill/>
          </a:ln>
        </p:spPr>
        <p:txBody>
          <a:bodyPr anchorCtr="0" anchor="t" bIns="45700" lIns="0" spcFirstLastPara="1" rIns="18275" wrap="square" tIns="45700">
            <a:normAutofit/>
          </a:bodyPr>
          <a:lstStyle/>
          <a:p>
            <a:pPr indent="0" lvl="0" marL="0" rtl="0" algn="l">
              <a:spcBef>
                <a:spcPts val="0"/>
              </a:spcBef>
              <a:spcAft>
                <a:spcPts val="0"/>
              </a:spcAft>
              <a:buSzPts val="2470"/>
              <a:buNone/>
            </a:pPr>
            <a:r>
              <a:rPr lang="en-US">
                <a:solidFill>
                  <a:schemeClr val="lt1"/>
                </a:solidFill>
              </a:rPr>
              <a:t>Hanna Dorn</a:t>
            </a:r>
            <a:endParaRPr/>
          </a:p>
          <a:p>
            <a:pPr indent="0" lvl="0" marL="0" rtl="0" algn="l">
              <a:spcBef>
                <a:spcPts val="520"/>
              </a:spcBef>
              <a:spcAft>
                <a:spcPts val="0"/>
              </a:spcAft>
              <a:buSzPts val="2470"/>
              <a:buNone/>
            </a:pPr>
            <a:r>
              <a:rPr lang="en-US">
                <a:solidFill>
                  <a:schemeClr val="lt1"/>
                </a:solidFill>
              </a:rPr>
              <a:t>The Aliveness Project</a:t>
            </a:r>
            <a:endParaRPr>
              <a:solidFill>
                <a:schemeClr val="lt1"/>
              </a:solidFill>
            </a:endParaRPr>
          </a:p>
        </p:txBody>
      </p:sp>
      <p:pic>
        <p:nvPicPr>
          <p:cNvPr id="7198" name="Shape 7198"/>
          <p:cNvPicPr preferRelativeResize="0"/>
          <p:nvPr/>
        </p:nvPicPr>
        <p:blipFill rotWithShape="1">
          <a:blip r:embed="rId2">
            <a:alphaModFix/>
          </a:blip>
          <a:srcRect b="0" l="0" r="0" t="0"/>
          <a:stretch/>
        </p:blipFill>
        <p:spPr>
          <a:xfrm>
            <a:off x="1806269" y="3581400"/>
            <a:ext cx="1521129" cy="17849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pPr marL="0" indent="0">
              <a:buNone/>
            </a:pPr>
            <a:r>
              <a:rPr lang="en-US" dirty="0"/>
              <a:t>What body fluids transmit HIV?</a:t>
            </a:r>
          </a:p>
          <a:p>
            <a:pPr lvl="1"/>
            <a:r>
              <a:rPr lang="en-US" dirty="0"/>
              <a:t>Blood			</a:t>
            </a:r>
          </a:p>
          <a:p>
            <a:pPr lvl="1"/>
            <a:r>
              <a:rPr lang="en-US" dirty="0"/>
              <a:t>Semen</a:t>
            </a:r>
          </a:p>
          <a:p>
            <a:pPr lvl="1"/>
            <a:r>
              <a:rPr lang="en-US" dirty="0"/>
              <a:t>Vaginal Fluid</a:t>
            </a:r>
          </a:p>
          <a:p>
            <a:pPr lvl="1"/>
            <a:r>
              <a:rPr lang="en-US" dirty="0"/>
              <a:t>Breast Milk (trace amounts</a:t>
            </a:r>
            <a:r>
              <a:rPr lang="en-US" dirty="0" smtClean="0"/>
              <a:t>)</a:t>
            </a:r>
          </a:p>
          <a:p>
            <a:pPr lvl="1"/>
            <a:endParaRPr lang="en-US" dirty="0"/>
          </a:p>
          <a:p>
            <a:pPr marL="0" indent="0">
              <a:buNone/>
            </a:pPr>
            <a:r>
              <a:rPr lang="en-US" dirty="0"/>
              <a:t>What </a:t>
            </a:r>
            <a:r>
              <a:rPr lang="en-US" dirty="0" smtClean="0"/>
              <a:t>body fluids do NOT </a:t>
            </a:r>
            <a:r>
              <a:rPr lang="en-US" dirty="0"/>
              <a:t>transmit HIV?</a:t>
            </a:r>
          </a:p>
          <a:p>
            <a:pPr lvl="1"/>
            <a:r>
              <a:rPr lang="en-US" dirty="0" smtClean="0"/>
              <a:t>Spit, Mucus</a:t>
            </a:r>
            <a:r>
              <a:rPr lang="en-US" dirty="0"/>
              <a:t>		</a:t>
            </a:r>
          </a:p>
          <a:p>
            <a:pPr lvl="1"/>
            <a:r>
              <a:rPr lang="en-US" dirty="0" smtClean="0"/>
              <a:t>Sweat, Tears</a:t>
            </a:r>
          </a:p>
          <a:p>
            <a:pPr lvl="1"/>
            <a:r>
              <a:rPr lang="en-US" dirty="0" smtClean="0"/>
              <a:t>Urine, Feces</a:t>
            </a:r>
          </a:p>
          <a:p>
            <a:pPr lvl="1"/>
            <a:r>
              <a:rPr lang="en-US" dirty="0" smtClean="0"/>
              <a:t>Vomit</a:t>
            </a:r>
            <a:r>
              <a:rPr lang="en-US" dirty="0"/>
              <a:t>			</a:t>
            </a:r>
            <a:endParaRPr lang="en-US" dirty="0" smtClean="0"/>
          </a:p>
          <a:p>
            <a:endParaRPr lang="en-US" dirty="0"/>
          </a:p>
        </p:txBody>
      </p:sp>
    </p:spTree>
    <p:extLst>
      <p:ext uri="{BB962C8B-B14F-4D97-AF65-F5344CB8AC3E}">
        <p14:creationId xmlns:p14="http://schemas.microsoft.com/office/powerpoint/2010/main" val="1922398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 of Transmission</a:t>
            </a:r>
            <a:endParaRPr lang="en-US" dirty="0"/>
          </a:p>
        </p:txBody>
      </p:sp>
      <p:sp>
        <p:nvSpPr>
          <p:cNvPr id="3" name="Content Placeholder 2"/>
          <p:cNvSpPr>
            <a:spLocks noGrp="1"/>
          </p:cNvSpPr>
          <p:nvPr>
            <p:ph idx="1"/>
          </p:nvPr>
        </p:nvSpPr>
        <p:spPr/>
        <p:txBody>
          <a:bodyPr>
            <a:normAutofit/>
          </a:bodyPr>
          <a:lstStyle/>
          <a:p>
            <a:pPr marL="0" indent="0">
              <a:buNone/>
            </a:pPr>
            <a:r>
              <a:rPr lang="en-US" dirty="0"/>
              <a:t>Sex without a condom (with someone who is HIV</a:t>
            </a:r>
            <a:r>
              <a:rPr lang="en-US" dirty="0" smtClean="0"/>
              <a:t>+)</a:t>
            </a:r>
          </a:p>
          <a:p>
            <a:pPr lvl="1"/>
            <a:r>
              <a:rPr lang="en-US" dirty="0"/>
              <a:t>A</a:t>
            </a:r>
            <a:r>
              <a:rPr lang="en-US" dirty="0" smtClean="0"/>
              <a:t>nal and vaginal sex</a:t>
            </a:r>
          </a:p>
          <a:p>
            <a:pPr marL="393192" lvl="1" indent="0">
              <a:buNone/>
            </a:pPr>
            <a:endParaRPr lang="en-US" dirty="0"/>
          </a:p>
          <a:p>
            <a:pPr marL="0" indent="0">
              <a:buNone/>
            </a:pPr>
            <a:r>
              <a:rPr lang="en-US" dirty="0"/>
              <a:t>Sharing </a:t>
            </a:r>
            <a:r>
              <a:rPr lang="en-US" dirty="0" smtClean="0"/>
              <a:t>syringes </a:t>
            </a:r>
            <a:r>
              <a:rPr lang="en-US" dirty="0"/>
              <a:t>(with someone who is HIV</a:t>
            </a:r>
            <a:r>
              <a:rPr lang="en-US" dirty="0" smtClean="0"/>
              <a:t>+)</a:t>
            </a:r>
          </a:p>
          <a:p>
            <a:pPr lvl="1"/>
            <a:r>
              <a:rPr lang="en-US" dirty="0" smtClean="0"/>
              <a:t>Only 2% of new HIV diagnoses in MN relate to IV drug use</a:t>
            </a:r>
          </a:p>
          <a:p>
            <a:pPr marL="393192" lvl="1" indent="0">
              <a:buNone/>
            </a:pPr>
            <a:endParaRPr lang="en-US" dirty="0"/>
          </a:p>
          <a:p>
            <a:pPr marL="0" indent="0">
              <a:buNone/>
            </a:pPr>
            <a:r>
              <a:rPr lang="en-US" dirty="0"/>
              <a:t>Mother-to-child </a:t>
            </a:r>
            <a:endParaRPr lang="en-US" dirty="0" smtClean="0"/>
          </a:p>
          <a:p>
            <a:pPr lvl="1"/>
            <a:r>
              <a:rPr lang="en-US" dirty="0" smtClean="0"/>
              <a:t>No babies born with HIV in Minnesota over the past several years</a:t>
            </a:r>
            <a:endParaRPr lang="en-US" dirty="0"/>
          </a:p>
        </p:txBody>
      </p:sp>
    </p:spTree>
    <p:extLst>
      <p:ext uri="{BB962C8B-B14F-4D97-AF65-F5344CB8AC3E}">
        <p14:creationId xmlns:p14="http://schemas.microsoft.com/office/powerpoint/2010/main" val="983318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HIV Easy to Catch?</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-Dies outside the body within 1-2 minutes</a:t>
            </a:r>
          </a:p>
          <a:p>
            <a:pPr marL="0" indent="0">
              <a:buNone/>
            </a:pPr>
            <a:r>
              <a:rPr lang="en-US" dirty="0" smtClean="0"/>
              <a:t>-Can live in a syringe for 5-7 days</a:t>
            </a:r>
          </a:p>
          <a:p>
            <a:pPr marL="0" indent="0">
              <a:buNone/>
            </a:pPr>
            <a:endParaRPr lang="en-US" dirty="0"/>
          </a:p>
          <a:p>
            <a:pPr marL="0" indent="0">
              <a:buNone/>
            </a:pPr>
            <a:r>
              <a:rPr lang="en-US" dirty="0" smtClean="0"/>
              <a:t>For transmission to occur:</a:t>
            </a:r>
          </a:p>
          <a:p>
            <a:pPr marL="514350" indent="-514350">
              <a:buAutoNum type="arabicPeriod"/>
            </a:pPr>
            <a:r>
              <a:rPr lang="en-US" dirty="0" smtClean="0"/>
              <a:t>HIV </a:t>
            </a:r>
            <a:r>
              <a:rPr lang="en-US" dirty="0"/>
              <a:t>must be present</a:t>
            </a:r>
          </a:p>
          <a:p>
            <a:pPr marL="514350" indent="-514350">
              <a:buAutoNum type="arabicPeriod"/>
            </a:pPr>
            <a:r>
              <a:rPr lang="en-US" dirty="0"/>
              <a:t>There needs to be enough virus</a:t>
            </a:r>
          </a:p>
          <a:p>
            <a:pPr marL="514350" indent="-514350">
              <a:buAutoNum type="arabicPeriod"/>
            </a:pPr>
            <a:r>
              <a:rPr lang="en-US" dirty="0"/>
              <a:t>HIV must get into the bloodstream</a:t>
            </a:r>
          </a:p>
          <a:p>
            <a:endParaRPr lang="en-US" dirty="0"/>
          </a:p>
        </p:txBody>
      </p:sp>
    </p:spTree>
    <p:extLst>
      <p:ext uri="{BB962C8B-B14F-4D97-AF65-F5344CB8AC3E}">
        <p14:creationId xmlns:p14="http://schemas.microsoft.com/office/powerpoint/2010/main" val="4108310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7579931" cy="574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624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54177"/>
            <a:ext cx="5867400" cy="708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47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8799074" cy="5211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130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03" name="Shape 7203"/>
        <p:cNvGrpSpPr/>
        <p:nvPr/>
      </p:nvGrpSpPr>
      <p:grpSpPr>
        <a:xfrm>
          <a:off x="0" y="0"/>
          <a:ext cx="0" cy="0"/>
          <a:chOff x="0" y="0"/>
          <a:chExt cx="0" cy="0"/>
        </a:xfrm>
      </p:grpSpPr>
      <p:sp>
        <p:nvSpPr>
          <p:cNvPr id="7204" name="Shape 7204"/>
          <p:cNvSpPr txBox="1"/>
          <p:nvPr>
            <p:ph type="title"/>
          </p:nvPr>
        </p:nvSpPr>
        <p:spPr>
          <a:xfrm>
            <a:off x="838200" y="1143000"/>
            <a:ext cx="7772400" cy="13626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rgbClr val="4AE3AC"/>
              </a:buClr>
              <a:buSzPts val="5600"/>
              <a:buFont typeface="Calibri"/>
              <a:buNone/>
            </a:pPr>
            <a:r>
              <a:rPr lang="en-US"/>
              <a:t>Ways to Lower Your Risk</a:t>
            </a:r>
            <a:endParaRPr/>
          </a:p>
        </p:txBody>
      </p:sp>
      <p:pic>
        <p:nvPicPr>
          <p:cNvPr id="7205" name="Shape 7205"/>
          <p:cNvPicPr preferRelativeResize="0"/>
          <p:nvPr/>
        </p:nvPicPr>
        <p:blipFill rotWithShape="1">
          <a:blip r:embed="rId2">
            <a:alphaModFix/>
          </a:blip>
          <a:srcRect b="0" l="0" r="0" t="0"/>
          <a:stretch/>
        </p:blipFill>
        <p:spPr>
          <a:xfrm>
            <a:off x="-3967175" y="2158568"/>
            <a:ext cx="4805363" cy="354620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Precautions</a:t>
            </a:r>
            <a:endParaRPr lang="en-US" dirty="0"/>
          </a:p>
        </p:txBody>
      </p:sp>
      <p:sp>
        <p:nvSpPr>
          <p:cNvPr id="3" name="Content Placeholder 2"/>
          <p:cNvSpPr>
            <a:spLocks noGrp="1"/>
          </p:cNvSpPr>
          <p:nvPr>
            <p:ph idx="1"/>
          </p:nvPr>
        </p:nvSpPr>
        <p:spPr/>
        <p:txBody>
          <a:bodyPr/>
          <a:lstStyle/>
          <a:p>
            <a:endParaRPr lang="en-US" sz="4000" dirty="0" smtClean="0"/>
          </a:p>
          <a:p>
            <a:r>
              <a:rPr lang="en-US" sz="4000" dirty="0" smtClean="0"/>
              <a:t>Treat all human blood and infectious body fluids as if they could carry HIV and other pathogens.</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4196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591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Exposure Prophylaxis (PEP)</a:t>
            </a:r>
            <a:endParaRPr lang="en-US" dirty="0"/>
          </a:p>
        </p:txBody>
      </p:sp>
      <p:sp>
        <p:nvSpPr>
          <p:cNvPr id="3" name="Content Placeholder 2"/>
          <p:cNvSpPr>
            <a:spLocks noGrp="1"/>
          </p:cNvSpPr>
          <p:nvPr>
            <p:ph idx="1"/>
          </p:nvPr>
        </p:nvSpPr>
        <p:spPr/>
        <p:txBody>
          <a:bodyPr/>
          <a:lstStyle/>
          <a:p>
            <a:endParaRPr lang="en-US" dirty="0" smtClean="0"/>
          </a:p>
          <a:p>
            <a:r>
              <a:rPr lang="en-US" sz="3200" dirty="0" smtClean="0"/>
              <a:t>The “morning after” equivalent - within 72 hours of exposure</a:t>
            </a:r>
          </a:p>
          <a:p>
            <a:r>
              <a:rPr lang="en-US" sz="3200" dirty="0" smtClean="0"/>
              <a:t>One month of HIV meds (must be 95% adherent)</a:t>
            </a:r>
          </a:p>
          <a:p>
            <a:r>
              <a:rPr lang="en-US" sz="3200" dirty="0" smtClean="0"/>
              <a:t>Covered by public health insurance</a:t>
            </a:r>
          </a:p>
          <a:p>
            <a:r>
              <a:rPr lang="en-US" sz="3200" dirty="0" smtClean="0"/>
              <a:t>Over 90% effective in preventing HIV transmission</a:t>
            </a:r>
          </a:p>
          <a:p>
            <a:endParaRPr lang="en-US" dirty="0" smtClean="0"/>
          </a:p>
        </p:txBody>
      </p:sp>
    </p:spTree>
    <p:extLst>
      <p:ext uri="{BB962C8B-B14F-4D97-AF65-F5344CB8AC3E}">
        <p14:creationId xmlns:p14="http://schemas.microsoft.com/office/powerpoint/2010/main" val="1540972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28" name="Shape 7228"/>
        <p:cNvGrpSpPr/>
        <p:nvPr/>
      </p:nvGrpSpPr>
      <p:grpSpPr>
        <a:xfrm>
          <a:off x="0" y="0"/>
          <a:ext cx="0" cy="0"/>
          <a:chOff x="0" y="0"/>
          <a:chExt cx="0" cy="0"/>
        </a:xfrm>
      </p:grpSpPr>
      <p:pic>
        <p:nvPicPr>
          <p:cNvPr id="7229" name="Shape 7229"/>
          <p:cNvPicPr preferRelativeResize="0"/>
          <p:nvPr/>
        </p:nvPicPr>
        <p:blipFill rotWithShape="1">
          <a:blip r:embed="rId3">
            <a:alphaModFix/>
          </a:blip>
          <a:srcRect b="0" l="0" r="0" t="0"/>
          <a:stretch/>
        </p:blipFill>
        <p:spPr>
          <a:xfrm>
            <a:off x="6019799" y="1981200"/>
            <a:ext cx="2790725" cy="1862138"/>
          </a:xfrm>
          <a:prstGeom prst="rect">
            <a:avLst/>
          </a:prstGeom>
          <a:noFill/>
          <a:ln>
            <a:noFill/>
          </a:ln>
        </p:spPr>
      </p:pic>
      <p:sp>
        <p:nvSpPr>
          <p:cNvPr id="7230" name="Shape 7230"/>
          <p:cNvSpPr txBox="1"/>
          <p:nvPr>
            <p:ph type="title"/>
          </p:nvPr>
        </p:nvSpPr>
        <p:spPr>
          <a:xfrm>
            <a:off x="457200" y="704088"/>
            <a:ext cx="8229600" cy="1143000"/>
          </a:xfrm>
          <a:prstGeom prst="rect">
            <a:avLst/>
          </a:prstGeom>
          <a:noFill/>
          <a:ln>
            <a:noFill/>
          </a:ln>
        </p:spPr>
        <p:txBody>
          <a:bodyPr anchorCtr="0" anchor="b" bIns="0" lIns="0" spcFirstLastPara="1" rIns="0" wrap="square" tIns="45700">
            <a:normAutofit/>
          </a:bodyPr>
          <a:lstStyle/>
          <a:p>
            <a:pPr indent="0" lvl="0" marL="0" rtl="0" algn="l">
              <a:spcBef>
                <a:spcPts val="0"/>
              </a:spcBef>
              <a:spcAft>
                <a:spcPts val="0"/>
              </a:spcAft>
              <a:buClr>
                <a:schemeClr val="dk2"/>
              </a:buClr>
              <a:buSzPts val="5000"/>
              <a:buFont typeface="Calibri"/>
              <a:buNone/>
            </a:pPr>
            <a:r>
              <a:rPr lang="en-US"/>
              <a:t>Pre Exposure Prophylaxis (PrEP)</a:t>
            </a:r>
            <a:endParaRPr/>
          </a:p>
        </p:txBody>
      </p:sp>
      <p:sp>
        <p:nvSpPr>
          <p:cNvPr id="7231" name="Shape 7231"/>
          <p:cNvSpPr txBox="1"/>
          <p:nvPr>
            <p:ph idx="1" type="body"/>
          </p:nvPr>
        </p:nvSpPr>
        <p:spPr>
          <a:xfrm>
            <a:off x="0" y="1847105"/>
            <a:ext cx="8229600" cy="4389000"/>
          </a:xfrm>
          <a:prstGeom prst="rect">
            <a:avLst/>
          </a:prstGeom>
          <a:noFill/>
          <a:ln>
            <a:noFill/>
          </a:ln>
        </p:spPr>
        <p:txBody>
          <a:bodyPr anchorCtr="0" anchor="t" bIns="45700" lIns="91425" spcFirstLastPara="1" rIns="91425" wrap="square" tIns="45700">
            <a:normAutofit/>
          </a:bodyPr>
          <a:lstStyle/>
          <a:p>
            <a:pPr indent="-117475" lvl="0" marL="274320" rtl="0" algn="l">
              <a:spcBef>
                <a:spcPts val="0"/>
              </a:spcBef>
              <a:spcAft>
                <a:spcPts val="0"/>
              </a:spcAft>
              <a:buSzPts val="2470"/>
              <a:buNone/>
            </a:pPr>
            <a:r>
              <a:t/>
            </a:r>
            <a:endParaRPr/>
          </a:p>
          <a:p>
            <a:pPr indent="-274320" lvl="0" marL="274320" rtl="0" algn="l">
              <a:spcBef>
                <a:spcPts val="640"/>
              </a:spcBef>
              <a:spcAft>
                <a:spcPts val="0"/>
              </a:spcAft>
              <a:buSzPts val="3040"/>
              <a:buChar char="●"/>
            </a:pPr>
            <a:r>
              <a:rPr lang="en-US" sz="3200"/>
              <a:t>Like birth control, but for HIV</a:t>
            </a:r>
            <a:endParaRPr/>
          </a:p>
          <a:p>
            <a:pPr indent="-274320" lvl="0" marL="274320" rtl="0" algn="l">
              <a:spcBef>
                <a:spcPts val="640"/>
              </a:spcBef>
              <a:spcAft>
                <a:spcPts val="0"/>
              </a:spcAft>
              <a:buSzPts val="3040"/>
              <a:buChar char="●"/>
            </a:pPr>
            <a:r>
              <a:rPr lang="en-US" sz="3200"/>
              <a:t>For high risk HIV- people: MSM, serodiscordant couples, sex workers</a:t>
            </a:r>
            <a:endParaRPr/>
          </a:p>
          <a:p>
            <a:pPr indent="-274320" lvl="0" marL="274320" rtl="0" algn="l">
              <a:spcBef>
                <a:spcPts val="640"/>
              </a:spcBef>
              <a:spcAft>
                <a:spcPts val="0"/>
              </a:spcAft>
              <a:buSzPts val="3040"/>
              <a:buChar char="●"/>
            </a:pPr>
            <a:r>
              <a:rPr lang="en-US" sz="3200"/>
              <a:t>1x/day Truvada (must be 95% adherent)</a:t>
            </a:r>
            <a:endParaRPr/>
          </a:p>
          <a:p>
            <a:pPr indent="-274320" lvl="0" marL="274320" rtl="0" algn="l">
              <a:spcBef>
                <a:spcPts val="640"/>
              </a:spcBef>
              <a:spcAft>
                <a:spcPts val="0"/>
              </a:spcAft>
              <a:buSzPts val="3040"/>
              <a:buChar char="●"/>
            </a:pPr>
            <a:r>
              <a:rPr lang="en-US" sz="3200"/>
              <a:t>Covered by insurance</a:t>
            </a:r>
            <a:endParaRPr/>
          </a:p>
          <a:p>
            <a:pPr indent="-274320" lvl="0" marL="274320" rtl="0" algn="l">
              <a:spcBef>
                <a:spcPts val="640"/>
              </a:spcBef>
              <a:spcAft>
                <a:spcPts val="0"/>
              </a:spcAft>
              <a:buSzPts val="3040"/>
              <a:buChar char="●"/>
            </a:pPr>
            <a:r>
              <a:rPr lang="en-US" sz="3200"/>
              <a:t>Up to 99-100% effective in preventing HIV</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0"/>
            <a:ext cx="8305800" cy="4038600"/>
          </a:xfrm>
        </p:spPr>
        <p:txBody>
          <a:bodyPr>
            <a:normAutofit/>
          </a:bodyPr>
          <a:lstStyle/>
          <a:p>
            <a:pPr marL="0" indent="0" algn="ctr">
              <a:buNone/>
            </a:pPr>
            <a:r>
              <a:rPr lang="en-US" sz="5400" b="1" dirty="0" smtClean="0"/>
              <a:t>Do you know anyone who is (or was) </a:t>
            </a:r>
            <a:r>
              <a:rPr lang="en-US" sz="5400" b="1" dirty="0"/>
              <a:t/>
            </a:r>
            <a:br>
              <a:rPr lang="en-US" sz="5400" b="1" dirty="0"/>
            </a:br>
            <a:r>
              <a:rPr lang="en-US" sz="5400" b="1" dirty="0" smtClean="0"/>
              <a:t>living with HIV?</a:t>
            </a:r>
            <a:endParaRPr lang="en-US" sz="5400" b="1" dirty="0"/>
          </a:p>
        </p:txBody>
      </p:sp>
    </p:spTree>
    <p:extLst>
      <p:ext uri="{BB962C8B-B14F-4D97-AF65-F5344CB8AC3E}">
        <p14:creationId xmlns:p14="http://schemas.microsoft.com/office/powerpoint/2010/main" val="3300641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Condoms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sz="2800" dirty="0" smtClean="0"/>
              <a:t>Must be used consistently and correctly</a:t>
            </a:r>
          </a:p>
          <a:p>
            <a:pPr lvl="1"/>
            <a:r>
              <a:rPr lang="en-US" sz="2800" dirty="0" smtClean="0"/>
              <a:t>Storage</a:t>
            </a:r>
          </a:p>
          <a:p>
            <a:pPr lvl="1"/>
            <a:r>
              <a:rPr lang="en-US" sz="2800" dirty="0" smtClean="0"/>
              <a:t>Expiration date</a:t>
            </a:r>
          </a:p>
          <a:p>
            <a:pPr lvl="1"/>
            <a:r>
              <a:rPr lang="en-US" sz="2800" dirty="0" smtClean="0"/>
              <a:t>Correct lubrication</a:t>
            </a:r>
          </a:p>
          <a:p>
            <a:pPr lvl="1"/>
            <a:r>
              <a:rPr lang="en-US" sz="2800" dirty="0" smtClean="0"/>
              <a:t>Putting it on correctly (reservoir tip!!)</a:t>
            </a:r>
          </a:p>
          <a:p>
            <a:pPr lvl="1"/>
            <a:r>
              <a:rPr lang="en-US" sz="2800" dirty="0" smtClean="0"/>
              <a:t>Latex or non-latex alternative</a:t>
            </a:r>
          </a:p>
          <a:p>
            <a:pPr lvl="1"/>
            <a:endParaRPr lang="en-US" sz="2800" dirty="0"/>
          </a:p>
          <a:p>
            <a:pPr marL="484632" indent="-457200"/>
            <a:r>
              <a:rPr lang="en-US" sz="2800" dirty="0" smtClean="0"/>
              <a:t>Receptive condoms can be used vaginally or rectally</a:t>
            </a:r>
          </a:p>
          <a:p>
            <a:pPr marL="484632" indent="-457200"/>
            <a:r>
              <a:rPr lang="en-US" sz="2800" dirty="0" smtClean="0"/>
              <a:t>Flavored condoms should never be used vaginally</a:t>
            </a:r>
          </a:p>
        </p:txBody>
      </p:sp>
    </p:spTree>
    <p:extLst>
      <p:ext uri="{BB962C8B-B14F-4D97-AF65-F5344CB8AC3E}">
        <p14:creationId xmlns:p14="http://schemas.microsoft.com/office/powerpoint/2010/main" val="2557752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Treatment-as-Prevention</a:t>
            </a:r>
            <a:endParaRPr lang="en-US" dirty="0"/>
          </a:p>
        </p:txBody>
      </p:sp>
      <p:sp>
        <p:nvSpPr>
          <p:cNvPr id="3" name="Content Placeholder 2"/>
          <p:cNvSpPr>
            <a:spLocks noGrp="1"/>
          </p:cNvSpPr>
          <p:nvPr>
            <p:ph idx="1"/>
          </p:nvPr>
        </p:nvSpPr>
        <p:spPr>
          <a:xfrm>
            <a:off x="457200" y="1935480"/>
            <a:ext cx="3657600" cy="4389120"/>
          </a:xfrm>
        </p:spPr>
        <p:txBody>
          <a:bodyPr>
            <a:normAutofit/>
          </a:bodyPr>
          <a:lstStyle/>
          <a:p>
            <a:endParaRPr lang="en-US" dirty="0" smtClean="0"/>
          </a:p>
          <a:p>
            <a:r>
              <a:rPr lang="en-US" dirty="0" smtClean="0"/>
              <a:t>HIV+ people on medication who are “undetectable” are 96% less likely to transmit HIV (studies ongoing, transmission risk may even be ZERO)</a:t>
            </a:r>
            <a:endParaRPr lang="en-US"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298781"/>
            <a:ext cx="4476750" cy="3364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9559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Harm Reduction</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IDU Outreach</a:t>
            </a:r>
          </a:p>
          <a:p>
            <a:pPr lvl="1"/>
            <a:r>
              <a:rPr lang="en-US" sz="3200" dirty="0" smtClean="0"/>
              <a:t>Syringe exchange (call MAP </a:t>
            </a:r>
            <a:r>
              <a:rPr lang="en-US" sz="3200" dirty="0" err="1" smtClean="0"/>
              <a:t>AIDSline</a:t>
            </a:r>
            <a:r>
              <a:rPr lang="en-US" sz="3200" dirty="0" smtClean="0"/>
              <a:t> at (612) 373-2437)</a:t>
            </a:r>
          </a:p>
          <a:p>
            <a:pPr lvl="1"/>
            <a:r>
              <a:rPr lang="en-US" sz="3200" dirty="0" smtClean="0"/>
              <a:t>“Friendly Pharmacies” law: 10 syringes without prescription (but at pharmacist’s discretion)</a:t>
            </a:r>
          </a:p>
          <a:p>
            <a:pPr lvl="1"/>
            <a:r>
              <a:rPr lang="en-US" sz="3200" dirty="0" smtClean="0"/>
              <a:t>Rule 25 assessments, risk reduction counseling, support groups, and treatment programs</a:t>
            </a:r>
          </a:p>
          <a:p>
            <a:pPr marL="393192" lvl="1" indent="0">
              <a:buNone/>
            </a:pPr>
            <a:endParaRPr lang="en-US" dirty="0" smtClean="0"/>
          </a:p>
          <a:p>
            <a:pPr lvl="1"/>
            <a:endParaRPr lang="en-US" dirty="0"/>
          </a:p>
        </p:txBody>
      </p:sp>
    </p:spTree>
    <p:extLst>
      <p:ext uri="{BB962C8B-B14F-4D97-AF65-F5344CB8AC3E}">
        <p14:creationId xmlns:p14="http://schemas.microsoft.com/office/powerpoint/2010/main" val="711590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06" name="Shape 7206"/>
        <p:cNvGrpSpPr/>
        <p:nvPr/>
      </p:nvGrpSpPr>
      <p:grpSpPr>
        <a:xfrm>
          <a:off x="0" y="0"/>
          <a:ext cx="0" cy="0"/>
          <a:chOff x="0" y="0"/>
          <a:chExt cx="0" cy="0"/>
        </a:xfrm>
      </p:grpSpPr>
      <p:sp>
        <p:nvSpPr>
          <p:cNvPr id="7207" name="Shape 7207"/>
          <p:cNvSpPr txBox="1"/>
          <p:nvPr>
            <p:ph type="title"/>
          </p:nvPr>
        </p:nvSpPr>
        <p:spPr>
          <a:xfrm>
            <a:off x="685005" y="1143000"/>
            <a:ext cx="7772400" cy="13626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Clr>
                <a:srgbClr val="4AE3AC"/>
              </a:buClr>
              <a:buSzPts val="5600"/>
              <a:buFont typeface="Calibri"/>
              <a:buNone/>
            </a:pPr>
            <a:r>
              <a:rPr lang="en-US"/>
              <a:t>Testing</a:t>
            </a:r>
            <a:endParaRPr/>
          </a:p>
        </p:txBody>
      </p:sp>
      <p:pic>
        <p:nvPicPr>
          <p:cNvPr id="7208" name="Shape 7208"/>
          <p:cNvPicPr preferRelativeResize="0"/>
          <p:nvPr/>
        </p:nvPicPr>
        <p:blipFill rotWithShape="1">
          <a:blip r:embed="rId2">
            <a:alphaModFix/>
          </a:blip>
          <a:srcRect b="0" l="0" r="0" t="0"/>
          <a:stretch/>
        </p:blipFill>
        <p:spPr>
          <a:xfrm>
            <a:off x="2438400" y="2590800"/>
            <a:ext cx="4629075" cy="299561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Get Tested?</a:t>
            </a:r>
            <a:endParaRPr lang="en-US" dirty="0"/>
          </a:p>
        </p:txBody>
      </p:sp>
      <p:sp>
        <p:nvSpPr>
          <p:cNvPr id="3" name="Content Placeholder 2"/>
          <p:cNvSpPr>
            <a:spLocks noGrp="1"/>
          </p:cNvSpPr>
          <p:nvPr>
            <p:ph idx="1"/>
          </p:nvPr>
        </p:nvSpPr>
        <p:spPr/>
        <p:txBody>
          <a:bodyPr>
            <a:normAutofit fontScale="92500"/>
          </a:bodyPr>
          <a:lstStyle/>
          <a:p>
            <a:r>
              <a:rPr lang="en-US" dirty="0" smtClean="0"/>
              <a:t>Most common symptom of STIs is NOTHING (feeling fine and having no symptoms)</a:t>
            </a:r>
          </a:p>
          <a:p>
            <a:r>
              <a:rPr lang="en-US" dirty="0" smtClean="0"/>
              <a:t>It’s free, confidential, and quick.</a:t>
            </a:r>
          </a:p>
          <a:p>
            <a:r>
              <a:rPr lang="en-US" dirty="0" smtClean="0"/>
              <a:t>You’re protecting yourself and your partner.</a:t>
            </a:r>
          </a:p>
          <a:p>
            <a:r>
              <a:rPr lang="en-US" dirty="0" smtClean="0"/>
              <a:t>It’s better to know! If you know your HIV status, you can do something about it. If you are negative, great. If you are positive, start treatment and go on with your life.</a:t>
            </a:r>
          </a:p>
          <a:p>
            <a:pPr marL="0" indent="0">
              <a:buNone/>
            </a:pPr>
            <a:endParaRPr lang="en-US" dirty="0" smtClean="0"/>
          </a:p>
          <a:p>
            <a:pPr marL="0" indent="0" algn="ctr">
              <a:buNone/>
            </a:pPr>
            <a:r>
              <a:rPr lang="en-US" b="1" dirty="0"/>
              <a:t>Anyone who has </a:t>
            </a:r>
            <a:r>
              <a:rPr lang="en-US" b="1" u="sng" dirty="0"/>
              <a:t>ever had sex </a:t>
            </a:r>
            <a:r>
              <a:rPr lang="en-US" b="1" dirty="0" smtClean="0"/>
              <a:t>or </a:t>
            </a:r>
            <a:r>
              <a:rPr lang="en-US" b="1" u="sng" dirty="0" smtClean="0"/>
              <a:t>used injection drugs </a:t>
            </a:r>
            <a:r>
              <a:rPr lang="en-US" b="1" dirty="0" smtClean="0"/>
              <a:t>should </a:t>
            </a:r>
            <a:r>
              <a:rPr lang="en-US" b="1" dirty="0"/>
              <a:t>get screened </a:t>
            </a:r>
            <a:r>
              <a:rPr lang="en-US" b="1" dirty="0" smtClean="0"/>
              <a:t>regularly.</a:t>
            </a:r>
            <a:endParaRPr lang="en-US" b="1" dirty="0"/>
          </a:p>
          <a:p>
            <a:endParaRPr lang="en-US" dirty="0"/>
          </a:p>
        </p:txBody>
      </p:sp>
    </p:spTree>
    <p:extLst>
      <p:ext uri="{BB962C8B-B14F-4D97-AF65-F5344CB8AC3E}">
        <p14:creationId xmlns:p14="http://schemas.microsoft.com/office/powerpoint/2010/main" val="521238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r>
              <a:rPr lang="en-US" sz="3200" dirty="0"/>
              <a:t> </a:t>
            </a:r>
            <a:r>
              <a:rPr lang="en-US" sz="3200" dirty="0" smtClean="0"/>
              <a:t>CDC </a:t>
            </a:r>
            <a:r>
              <a:rPr lang="en-US" sz="3200" dirty="0"/>
              <a:t>recommends that individuals aged 13-64 get tested at least once in their </a:t>
            </a:r>
            <a:r>
              <a:rPr lang="en-US" sz="3200" dirty="0" smtClean="0"/>
              <a:t>lifetimes. People </a:t>
            </a:r>
            <a:r>
              <a:rPr lang="en-US" sz="3200" dirty="0"/>
              <a:t>with risk factors </a:t>
            </a:r>
            <a:r>
              <a:rPr lang="en-US" sz="3200" dirty="0" smtClean="0"/>
              <a:t>should </a:t>
            </a:r>
            <a:r>
              <a:rPr lang="en-US" sz="3200" dirty="0"/>
              <a:t>get tested at least annually. </a:t>
            </a:r>
            <a:r>
              <a:rPr lang="en-US" sz="3200" dirty="0" smtClean="0"/>
              <a:t>MSM </a:t>
            </a:r>
            <a:r>
              <a:rPr lang="en-US" sz="3200" dirty="0"/>
              <a:t>may benefit from getting an HIV test more often, perhaps every 3-6 months. </a:t>
            </a:r>
            <a:endParaRPr lang="en-US" sz="3200" dirty="0" smtClean="0"/>
          </a:p>
          <a:p>
            <a:endParaRPr lang="en-US" sz="3200" dirty="0" smtClean="0"/>
          </a:p>
          <a:p>
            <a:r>
              <a:rPr lang="en-US" sz="3200" dirty="0" smtClean="0"/>
              <a:t>HIV testing should be part of routine care provided at check-ups and physicals, but up to individual practitioners….</a:t>
            </a:r>
          </a:p>
        </p:txBody>
      </p:sp>
    </p:spTree>
    <p:extLst>
      <p:ext uri="{BB962C8B-B14F-4D97-AF65-F5344CB8AC3E}">
        <p14:creationId xmlns:p14="http://schemas.microsoft.com/office/powerpoint/2010/main" val="89547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 Period</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4295" y="1981200"/>
            <a:ext cx="8899705" cy="3695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582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143000"/>
            <a:ext cx="8266113" cy="5181600"/>
          </a:xfrm>
        </p:spPr>
        <p:txBody>
          <a:bodyPr>
            <a:normAutofit fontScale="92500" lnSpcReduction="10000"/>
          </a:bodyPr>
          <a:lstStyle/>
          <a:p>
            <a:r>
              <a:rPr lang="en-US" dirty="0" smtClean="0"/>
              <a:t>Most tests look for antibodies, which take up to 3 months to develop</a:t>
            </a:r>
          </a:p>
          <a:p>
            <a:pPr marL="0" indent="0">
              <a:buNone/>
            </a:pPr>
            <a:endParaRPr lang="en-US" dirty="0" smtClean="0"/>
          </a:p>
          <a:p>
            <a:r>
              <a:rPr lang="en-US" dirty="0" smtClean="0"/>
              <a:t>Rapid tests give results on the spot in 15-20 minutes - home tests available, but better to have a counselor</a:t>
            </a:r>
          </a:p>
          <a:p>
            <a:pPr marL="0" indent="0">
              <a:buNone/>
            </a:pPr>
            <a:endParaRPr lang="en-US" dirty="0" smtClean="0"/>
          </a:p>
          <a:p>
            <a:r>
              <a:rPr lang="en-US" dirty="0" smtClean="0"/>
              <a:t>Get tested at</a:t>
            </a:r>
          </a:p>
          <a:p>
            <a:pPr lvl="1"/>
            <a:r>
              <a:rPr lang="en-US" b="1" dirty="0" smtClean="0"/>
              <a:t>The Aliveness Project </a:t>
            </a:r>
            <a:r>
              <a:rPr lang="en-US" dirty="0" smtClean="0"/>
              <a:t>(free)</a:t>
            </a:r>
          </a:p>
          <a:p>
            <a:pPr marL="393192" lvl="1" indent="0">
              <a:buNone/>
            </a:pPr>
            <a:r>
              <a:rPr lang="en-US" dirty="0"/>
              <a:t>	</a:t>
            </a:r>
            <a:r>
              <a:rPr lang="en-US" dirty="0" smtClean="0"/>
              <a:t>3808 Nicollet Avenue, (612) 822-7946</a:t>
            </a:r>
          </a:p>
          <a:p>
            <a:pPr lvl="1"/>
            <a:r>
              <a:rPr lang="en-US" b="1" dirty="0" smtClean="0"/>
              <a:t>Minnesota AIDS Project/</a:t>
            </a:r>
            <a:r>
              <a:rPr lang="en-US" dirty="0" smtClean="0"/>
              <a:t>MAP (free)</a:t>
            </a:r>
          </a:p>
          <a:p>
            <a:pPr marL="667512" lvl="2" indent="0">
              <a:buNone/>
            </a:pPr>
            <a:r>
              <a:rPr lang="en-US" sz="2400" dirty="0" smtClean="0"/>
              <a:t>	(moving from </a:t>
            </a:r>
            <a:r>
              <a:rPr lang="en-US" sz="2400" dirty="0" err="1" smtClean="0"/>
              <a:t>Mpls</a:t>
            </a:r>
            <a:r>
              <a:rPr lang="en-US" sz="2400" dirty="0" smtClean="0"/>
              <a:t> to SP), (612) 341-2060</a:t>
            </a:r>
            <a:endParaRPr lang="en-US" sz="2400" dirty="0"/>
          </a:p>
          <a:p>
            <a:pPr lvl="1"/>
            <a:r>
              <a:rPr lang="en-US" b="1" dirty="0" smtClean="0"/>
              <a:t>Red Door Clinic </a:t>
            </a:r>
            <a:r>
              <a:rPr lang="en-US" dirty="0" smtClean="0"/>
              <a:t>(sliding scale)</a:t>
            </a:r>
          </a:p>
          <a:p>
            <a:pPr lvl="2"/>
            <a:r>
              <a:rPr lang="en-US" sz="2400" dirty="0" smtClean="0"/>
              <a:t>525 Portland Avenue S, (612) 543-5555</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087654"/>
            <a:ext cx="1470550" cy="1725645"/>
          </a:xfrm>
          <a:prstGeom prst="rect">
            <a:avLst/>
          </a:prstGeom>
        </p:spPr>
      </p:pic>
    </p:spTree>
    <p:extLst>
      <p:ext uri="{BB962C8B-B14F-4D97-AF65-F5344CB8AC3E}">
        <p14:creationId xmlns:p14="http://schemas.microsoft.com/office/powerpoint/2010/main" val="1136418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and Plasma Donation</a:t>
            </a:r>
            <a:endParaRPr lang="en-US" dirty="0"/>
          </a:p>
        </p:txBody>
      </p:sp>
      <p:sp>
        <p:nvSpPr>
          <p:cNvPr id="3" name="Content Placeholder 2"/>
          <p:cNvSpPr>
            <a:spLocks noGrp="1"/>
          </p:cNvSpPr>
          <p:nvPr>
            <p:ph idx="1"/>
          </p:nvPr>
        </p:nvSpPr>
        <p:spPr/>
        <p:txBody>
          <a:bodyPr>
            <a:normAutofit/>
          </a:bodyPr>
          <a:lstStyle/>
          <a:p>
            <a:endParaRPr lang="en-US" sz="3200" dirty="0" smtClean="0"/>
          </a:p>
          <a:p>
            <a:r>
              <a:rPr lang="en-US" sz="3200" dirty="0" smtClean="0"/>
              <a:t>All blood/plasma donations are screened for HIV. In the event of a reactive test, the blood bank contacts the health department. A disease investigator will contact the individual to assist them in receiving medical care and notifying their partners.</a:t>
            </a:r>
            <a:endParaRPr lang="en-US" sz="3200" dirty="0"/>
          </a:p>
        </p:txBody>
      </p:sp>
    </p:spTree>
    <p:extLst>
      <p:ext uri="{BB962C8B-B14F-4D97-AF65-F5344CB8AC3E}">
        <p14:creationId xmlns:p14="http://schemas.microsoft.com/office/powerpoint/2010/main" val="1307794327"/>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09" name="Shape 7209"/>
        <p:cNvGrpSpPr/>
        <p:nvPr/>
      </p:nvGrpSpPr>
      <p:grpSpPr>
        <a:xfrm>
          <a:off x="0" y="0"/>
          <a:ext cx="0" cy="0"/>
          <a:chOff x="0" y="0"/>
          <a:chExt cx="0" cy="0"/>
        </a:xfrm>
      </p:grpSpPr>
      <p:sp>
        <p:nvSpPr>
          <p:cNvPr id="7210" name="Shape 7210"/>
          <p:cNvSpPr txBox="1"/>
          <p:nvPr>
            <p:ph type="title"/>
          </p:nvPr>
        </p:nvSpPr>
        <p:spPr>
          <a:xfrm>
            <a:off x="679449" y="762000"/>
            <a:ext cx="7772400" cy="13626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Clr>
                <a:srgbClr val="4AE3AC"/>
              </a:buClr>
              <a:buSzPts val="5600"/>
              <a:buFont typeface="Calibri"/>
              <a:buNone/>
            </a:pPr>
            <a:r>
              <a:rPr lang="en-US"/>
              <a:t>Living with HIV</a:t>
            </a:r>
            <a:endParaRPr/>
          </a:p>
        </p:txBody>
      </p:sp>
      <p:pic>
        <p:nvPicPr>
          <p:cNvPr id="7211" name="Shape 7211"/>
          <p:cNvPicPr preferRelativeResize="0"/>
          <p:nvPr/>
        </p:nvPicPr>
        <p:blipFill rotWithShape="1">
          <a:blip r:embed="rId2">
            <a:alphaModFix/>
          </a:blip>
          <a:srcRect b="0" l="0" r="0" t="0"/>
          <a:stretch/>
        </p:blipFill>
        <p:spPr>
          <a:xfrm>
            <a:off x="3276600" y="2144553"/>
            <a:ext cx="2578100" cy="2400996"/>
          </a:xfrm>
          <a:prstGeom prst="rect">
            <a:avLst/>
          </a:prstGeom>
          <a:noFill/>
          <a:ln>
            <a:noFill/>
          </a:ln>
        </p:spPr>
      </p:pic>
      <p:pic>
        <p:nvPicPr>
          <p:cNvPr id="7212" name="Shape 7212"/>
          <p:cNvPicPr preferRelativeResize="0"/>
          <p:nvPr/>
        </p:nvPicPr>
        <p:blipFill rotWithShape="1">
          <a:blip r:embed="rId3">
            <a:alphaModFix/>
          </a:blip>
          <a:srcRect b="0" l="0" r="0" t="0"/>
          <a:stretch/>
        </p:blipFill>
        <p:spPr>
          <a:xfrm>
            <a:off x="5854700" y="3087876"/>
            <a:ext cx="2678843" cy="2595563"/>
          </a:xfrm>
          <a:prstGeom prst="rect">
            <a:avLst/>
          </a:prstGeom>
          <a:noFill/>
          <a:ln>
            <a:noFill/>
          </a:ln>
        </p:spPr>
      </p:pic>
      <p:pic>
        <p:nvPicPr>
          <p:cNvPr id="7213" name="Shape 7213"/>
          <p:cNvPicPr preferRelativeResize="0"/>
          <p:nvPr/>
        </p:nvPicPr>
        <p:blipFill rotWithShape="1">
          <a:blip r:embed="rId4">
            <a:alphaModFix/>
          </a:blip>
          <a:srcRect b="0" l="0" r="0" t="0"/>
          <a:stretch/>
        </p:blipFill>
        <p:spPr>
          <a:xfrm>
            <a:off x="589830" y="3087876"/>
            <a:ext cx="2686770" cy="2338388"/>
          </a:xfrm>
          <a:prstGeom prst="rect">
            <a:avLst/>
          </a:prstGeom>
          <a:noFill/>
          <a:ln>
            <a:noFill/>
          </a:ln>
        </p:spPr>
      </p:pic>
      <p:pic>
        <p:nvPicPr>
          <p:cNvPr id="7214" name="Shape 7214"/>
          <p:cNvPicPr preferRelativeResize="0"/>
          <p:nvPr/>
        </p:nvPicPr>
        <p:blipFill rotWithShape="1">
          <a:blip r:embed="rId5">
            <a:alphaModFix/>
          </a:blip>
          <a:srcRect b="0" l="0" r="0" t="0"/>
          <a:stretch/>
        </p:blipFill>
        <p:spPr>
          <a:xfrm>
            <a:off x="3276600" y="4576029"/>
            <a:ext cx="2578099" cy="24286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a:xfrm>
            <a:off x="457200" y="1935480"/>
            <a:ext cx="5105400" cy="4389120"/>
          </a:xfrm>
        </p:spPr>
        <p:txBody>
          <a:bodyPr>
            <a:normAutofit/>
          </a:bodyPr>
          <a:lstStyle/>
          <a:p>
            <a:r>
              <a:rPr lang="en-US" dirty="0" smtClean="0"/>
              <a:t>Anyone </a:t>
            </a:r>
            <a:r>
              <a:rPr lang="en-US" dirty="0"/>
              <a:t>can get HIV</a:t>
            </a:r>
            <a:r>
              <a:rPr lang="en-US" dirty="0" smtClean="0"/>
              <a:t>.</a:t>
            </a:r>
          </a:p>
          <a:p>
            <a:r>
              <a:rPr lang="en-US" dirty="0"/>
              <a:t>HIV and AIDS are the same thing.</a:t>
            </a:r>
          </a:p>
          <a:p>
            <a:r>
              <a:rPr lang="en-US" dirty="0"/>
              <a:t>About 1 out of every 300 Americans are living with HIV</a:t>
            </a:r>
            <a:r>
              <a:rPr lang="en-US" dirty="0" smtClean="0"/>
              <a:t>.</a:t>
            </a:r>
          </a:p>
          <a:p>
            <a:r>
              <a:rPr lang="en-US" dirty="0" smtClean="0"/>
              <a:t>People with HIV/AIDS have just a few years to live.</a:t>
            </a:r>
          </a:p>
          <a:p>
            <a:r>
              <a:rPr lang="en-US" dirty="0" smtClean="0"/>
              <a:t>Magic Johnson </a:t>
            </a:r>
            <a:r>
              <a:rPr lang="en-US" dirty="0"/>
              <a:t>is </a:t>
            </a:r>
            <a:r>
              <a:rPr lang="en-US" dirty="0" smtClean="0"/>
              <a:t>“undetectable,” so he must be cured.</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09800"/>
            <a:ext cx="257175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506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in Minnesota</a:t>
            </a:r>
            <a:endParaRPr lang="en-US" dirty="0"/>
          </a:p>
        </p:txBody>
      </p:sp>
      <p:sp>
        <p:nvSpPr>
          <p:cNvPr id="3" name="Content Placeholder 2"/>
          <p:cNvSpPr>
            <a:spLocks noGrp="1"/>
          </p:cNvSpPr>
          <p:nvPr>
            <p:ph idx="1"/>
          </p:nvPr>
        </p:nvSpPr>
        <p:spPr/>
        <p:txBody>
          <a:bodyPr>
            <a:normAutofit/>
          </a:bodyPr>
          <a:lstStyle/>
          <a:p>
            <a:r>
              <a:rPr lang="en-US" dirty="0" smtClean="0"/>
              <a:t>Roughly 8,000 people living with HIV</a:t>
            </a:r>
          </a:p>
          <a:p>
            <a:r>
              <a:rPr lang="en-US" dirty="0" smtClean="0"/>
              <a:t>307 </a:t>
            </a:r>
            <a:r>
              <a:rPr lang="en-US" dirty="0"/>
              <a:t>new HIV diagnoses </a:t>
            </a:r>
            <a:r>
              <a:rPr lang="en-US" dirty="0" smtClean="0"/>
              <a:t>in 2014</a:t>
            </a:r>
          </a:p>
          <a:p>
            <a:r>
              <a:rPr lang="en-US" dirty="0" smtClean="0"/>
              <a:t>Great </a:t>
            </a:r>
            <a:r>
              <a:rPr lang="en-US" dirty="0"/>
              <a:t>disparities in </a:t>
            </a:r>
            <a:r>
              <a:rPr lang="en-US" dirty="0" smtClean="0"/>
              <a:t>new </a:t>
            </a:r>
            <a:r>
              <a:rPr lang="en-US" dirty="0"/>
              <a:t>diagnoses persist among populations of color </a:t>
            </a:r>
            <a:endParaRPr lang="en-US" dirty="0" smtClean="0"/>
          </a:p>
          <a:p>
            <a:r>
              <a:rPr lang="en-US" dirty="0" smtClean="0"/>
              <a:t>Male-to-male </a:t>
            </a:r>
            <a:r>
              <a:rPr lang="en-US" dirty="0"/>
              <a:t>sex remains the leading risk factor for acquiring </a:t>
            </a:r>
            <a:r>
              <a:rPr lang="en-US" dirty="0" smtClean="0"/>
              <a:t>HIV</a:t>
            </a:r>
            <a:endParaRPr lang="en-US" dirty="0"/>
          </a:p>
          <a:p>
            <a:r>
              <a:rPr lang="en-US" dirty="0" smtClean="0"/>
              <a:t>Foreign-born people </a:t>
            </a:r>
            <a:r>
              <a:rPr lang="en-US" dirty="0"/>
              <a:t>made up nearly </a:t>
            </a:r>
            <a:r>
              <a:rPr lang="en-US" dirty="0" smtClean="0"/>
              <a:t>20% of new </a:t>
            </a:r>
            <a:r>
              <a:rPr lang="en-US" dirty="0"/>
              <a:t>HIV infections in </a:t>
            </a:r>
            <a:r>
              <a:rPr lang="en-US" dirty="0" smtClean="0"/>
              <a:t>2014</a:t>
            </a:r>
          </a:p>
          <a:p>
            <a:r>
              <a:rPr lang="en-US" dirty="0" smtClean="0"/>
              <a:t>Considered a low incidence state</a:t>
            </a:r>
            <a:endParaRPr lang="en-US" dirty="0"/>
          </a:p>
        </p:txBody>
      </p:sp>
    </p:spTree>
    <p:extLst>
      <p:ext uri="{BB962C8B-B14F-4D97-AF65-F5344CB8AC3E}">
        <p14:creationId xmlns:p14="http://schemas.microsoft.com/office/powerpoint/2010/main" val="2152414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in America</a:t>
            </a:r>
            <a:endParaRPr lang="en-US" dirty="0"/>
          </a:p>
        </p:txBody>
      </p:sp>
      <p:sp>
        <p:nvSpPr>
          <p:cNvPr id="3" name="Content Placeholder 2"/>
          <p:cNvSpPr>
            <a:spLocks noGrp="1"/>
          </p:cNvSpPr>
          <p:nvPr>
            <p:ph idx="1"/>
          </p:nvPr>
        </p:nvSpPr>
        <p:spPr/>
        <p:txBody>
          <a:bodyPr/>
          <a:lstStyle/>
          <a:p>
            <a:r>
              <a:rPr lang="en-US" dirty="0" smtClean="0"/>
              <a:t>1.2 million Americans are living with HIV</a:t>
            </a:r>
          </a:p>
          <a:p>
            <a:r>
              <a:rPr lang="en-US" dirty="0" smtClean="0"/>
              <a:t>New diagnoses remain steady at 50,000 annually </a:t>
            </a:r>
          </a:p>
          <a:p>
            <a:r>
              <a:rPr lang="en-US" dirty="0" smtClean="0"/>
              <a:t>People of color are disproportionately represented. Over </a:t>
            </a:r>
            <a:r>
              <a:rPr lang="en-US" dirty="0"/>
              <a:t>the course of their lifetimes, 1 in 16 black men will be diagnosed with HIV infection</a:t>
            </a:r>
            <a:r>
              <a:rPr lang="en-US" dirty="0" smtClean="0"/>
              <a:t>.</a:t>
            </a:r>
          </a:p>
          <a:p>
            <a:r>
              <a:rPr lang="en-US" dirty="0"/>
              <a:t>The CDC </a:t>
            </a:r>
            <a:r>
              <a:rPr lang="en-US" dirty="0" smtClean="0"/>
              <a:t>estimates </a:t>
            </a:r>
            <a:r>
              <a:rPr lang="en-US" dirty="0"/>
              <a:t>20% of urban MSM are HIV+. Transgender women are 49 more likely to have HIV than the general public. </a:t>
            </a:r>
            <a:r>
              <a:rPr lang="en-US" b="1" dirty="0"/>
              <a:t>Why do you think queer people experience higher rates of HIV than the general population?</a:t>
            </a:r>
          </a:p>
          <a:p>
            <a:endParaRPr lang="en-US" dirty="0"/>
          </a:p>
          <a:p>
            <a:endParaRPr lang="en-US" dirty="0"/>
          </a:p>
        </p:txBody>
      </p:sp>
    </p:spTree>
    <p:extLst>
      <p:ext uri="{BB962C8B-B14F-4D97-AF65-F5344CB8AC3E}">
        <p14:creationId xmlns:p14="http://schemas.microsoft.com/office/powerpoint/2010/main" val="2803604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in the World</a:t>
            </a:r>
            <a:endParaRPr lang="en-US" dirty="0"/>
          </a:p>
        </p:txBody>
      </p:sp>
      <p:sp>
        <p:nvSpPr>
          <p:cNvPr id="3" name="Content Placeholder 2"/>
          <p:cNvSpPr>
            <a:spLocks noGrp="1"/>
          </p:cNvSpPr>
          <p:nvPr>
            <p:ph idx="1"/>
          </p:nvPr>
        </p:nvSpPr>
        <p:spPr/>
        <p:txBody>
          <a:bodyPr>
            <a:normAutofit/>
          </a:bodyPr>
          <a:lstStyle/>
          <a:p>
            <a:r>
              <a:rPr lang="en-US" sz="3200" dirty="0" smtClean="0"/>
              <a:t>36.9 million people around the world are living with HIV, including 2.6 million children</a:t>
            </a:r>
          </a:p>
          <a:p>
            <a:r>
              <a:rPr lang="en-US" sz="3200" dirty="0" smtClean="0"/>
              <a:t>70% of global total in sub-Saharan Africa</a:t>
            </a:r>
          </a:p>
          <a:p>
            <a:r>
              <a:rPr lang="en-US" sz="3200" dirty="0" smtClean="0"/>
              <a:t>22 million people with HIV do not have access to treatment</a:t>
            </a:r>
          </a:p>
          <a:p>
            <a:r>
              <a:rPr lang="en-US" sz="3200" dirty="0" smtClean="0"/>
              <a:t>HIV is responsible for 39 million deaths since the early 1980s</a:t>
            </a:r>
            <a:endParaRPr lang="en-US" sz="3200" dirty="0"/>
          </a:p>
        </p:txBody>
      </p:sp>
    </p:spTree>
    <p:extLst>
      <p:ext uri="{BB962C8B-B14F-4D97-AF65-F5344CB8AC3E}">
        <p14:creationId xmlns:p14="http://schemas.microsoft.com/office/powerpoint/2010/main" val="176294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Medications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Goal of treatment: suppressed or “undetectable” viral load of less than 50 copies/ml</a:t>
            </a:r>
          </a:p>
          <a:p>
            <a:r>
              <a:rPr lang="en-US" dirty="0" smtClean="0"/>
              <a:t>Adherence: cannot skip more than 1 dose/month</a:t>
            </a:r>
          </a:p>
          <a:p>
            <a:r>
              <a:rPr lang="en-US" dirty="0" smtClean="0"/>
              <a:t>Early treatment means 41% fewer HIV-related illnesses and reduces transmission by 96%</a:t>
            </a:r>
          </a:p>
          <a:p>
            <a:r>
              <a:rPr lang="en-US" b="1" dirty="0" smtClean="0"/>
              <a:t>What are reasons some people living with HIV don’t take medications?</a:t>
            </a:r>
            <a:endParaRPr lang="en-US" b="1" dirty="0"/>
          </a:p>
        </p:txBody>
      </p:sp>
    </p:spTree>
    <p:extLst>
      <p:ext uri="{BB962C8B-B14F-4D97-AF65-F5344CB8AC3E}">
        <p14:creationId xmlns:p14="http://schemas.microsoft.com/office/powerpoint/2010/main" val="268997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Cascade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7270869" cy="4728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5255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t>
            </a:r>
            <a:r>
              <a:rPr lang="en-US" dirty="0" err="1" smtClean="0"/>
              <a:t>occuring</a:t>
            </a:r>
            <a:r>
              <a:rPr lang="en-US" dirty="0" smtClean="0"/>
              <a:t> Issues of Concern</a:t>
            </a:r>
            <a:endParaRPr lang="en-US" dirty="0"/>
          </a:p>
        </p:txBody>
      </p:sp>
      <p:sp>
        <p:nvSpPr>
          <p:cNvPr id="3" name="Content Placeholder 2"/>
          <p:cNvSpPr>
            <a:spLocks noGrp="1"/>
          </p:cNvSpPr>
          <p:nvPr>
            <p:ph idx="1"/>
          </p:nvPr>
        </p:nvSpPr>
        <p:spPr>
          <a:xfrm>
            <a:off x="457200" y="1935480"/>
            <a:ext cx="4495800" cy="4389120"/>
          </a:xfrm>
        </p:spPr>
        <p:txBody>
          <a:bodyPr>
            <a:noAutofit/>
          </a:bodyPr>
          <a:lstStyle/>
          <a:p>
            <a:r>
              <a:rPr lang="en-US" sz="3600" dirty="0" smtClean="0"/>
              <a:t>Heart Disease</a:t>
            </a:r>
          </a:p>
          <a:p>
            <a:r>
              <a:rPr lang="en-US" sz="3600" dirty="0" smtClean="0"/>
              <a:t>Cancer</a:t>
            </a:r>
          </a:p>
          <a:p>
            <a:r>
              <a:rPr lang="en-US" sz="3600" dirty="0" smtClean="0"/>
              <a:t>Hepatitis C</a:t>
            </a:r>
          </a:p>
          <a:p>
            <a:r>
              <a:rPr lang="en-US" sz="3600" dirty="0" smtClean="0"/>
              <a:t>Mental Health Disorders</a:t>
            </a:r>
          </a:p>
          <a:p>
            <a:r>
              <a:rPr lang="en-US" sz="3600" dirty="0" smtClean="0"/>
              <a:t>Substance Abuse</a:t>
            </a:r>
          </a:p>
          <a:p>
            <a:r>
              <a:rPr lang="en-US" sz="3600" dirty="0" smtClean="0"/>
              <a:t>Smoking</a:t>
            </a:r>
            <a:endParaRPr lang="en-US" sz="3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33599"/>
            <a:ext cx="4116236" cy="4157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45716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Stigma</a:t>
            </a:r>
            <a:endParaRPr lang="en-US" dirty="0"/>
          </a:p>
        </p:txBody>
      </p:sp>
      <p:sp>
        <p:nvSpPr>
          <p:cNvPr id="3" name="Content Placeholder 2"/>
          <p:cNvSpPr>
            <a:spLocks noGrp="1"/>
          </p:cNvSpPr>
          <p:nvPr>
            <p:ph idx="1"/>
          </p:nvPr>
        </p:nvSpPr>
        <p:spPr>
          <a:xfrm>
            <a:off x="533400" y="2438400"/>
            <a:ext cx="8153400" cy="3886200"/>
          </a:xfrm>
        </p:spPr>
        <p:txBody>
          <a:bodyPr>
            <a:normAutofit/>
          </a:bodyPr>
          <a:lstStyle/>
          <a:p>
            <a:r>
              <a:rPr lang="en-US" sz="3600" b="1" dirty="0" smtClean="0"/>
              <a:t>What are some of the reasons people living with HIV and AIDS experience stigma and discrimination?</a:t>
            </a:r>
          </a:p>
        </p:txBody>
      </p:sp>
    </p:spTree>
    <p:extLst>
      <p:ext uri="{BB962C8B-B14F-4D97-AF65-F5344CB8AC3E}">
        <p14:creationId xmlns:p14="http://schemas.microsoft.com/office/powerpoint/2010/main" val="2150212660"/>
      </p:ext>
    </p:extLst>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32" name="Shape 7232"/>
        <p:cNvGrpSpPr/>
        <p:nvPr/>
      </p:nvGrpSpPr>
      <p:grpSpPr>
        <a:xfrm>
          <a:off x="0" y="0"/>
          <a:ext cx="0" cy="0"/>
          <a:chOff x="0" y="0"/>
          <a:chExt cx="0" cy="0"/>
        </a:xfrm>
      </p:grpSpPr>
      <p:pic>
        <p:nvPicPr>
          <p:cNvPr id="7233" name="Shape 7233"/>
          <p:cNvPicPr preferRelativeResize="0"/>
          <p:nvPr>
            <p:ph idx="1" type="body"/>
          </p:nvPr>
        </p:nvPicPr>
        <p:blipFill rotWithShape="1">
          <a:blip r:embed="rId2">
            <a:alphaModFix/>
          </a:blip>
          <a:srcRect b="0" l="-7800" r="7799" t="0"/>
          <a:stretch/>
        </p:blipFill>
        <p:spPr>
          <a:xfrm>
            <a:off x="1219200" y="228600"/>
            <a:ext cx="6820500" cy="63213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about HIV</a:t>
            </a:r>
            <a:endParaRPr lang="en-US" dirty="0"/>
          </a:p>
        </p:txBody>
      </p:sp>
      <p:sp>
        <p:nvSpPr>
          <p:cNvPr id="3" name="Content Placeholder 2"/>
          <p:cNvSpPr>
            <a:spLocks noGrp="1"/>
          </p:cNvSpPr>
          <p:nvPr>
            <p:ph idx="1"/>
          </p:nvPr>
        </p:nvSpPr>
        <p:spPr>
          <a:xfrm>
            <a:off x="457200" y="2057400"/>
            <a:ext cx="8229600" cy="4267200"/>
          </a:xfrm>
        </p:spPr>
        <p:txBody>
          <a:bodyPr>
            <a:normAutofit fontScale="92500"/>
          </a:bodyPr>
          <a:lstStyle/>
          <a:p>
            <a:pPr marL="0" indent="0">
              <a:buNone/>
            </a:pPr>
            <a:r>
              <a:rPr lang="en-US" dirty="0" smtClean="0"/>
              <a:t>Americans with Disabilities Act</a:t>
            </a:r>
          </a:p>
          <a:p>
            <a:pPr lvl="1"/>
            <a:r>
              <a:rPr lang="en-US" dirty="0" smtClean="0"/>
              <a:t>protects people living with HIV from discrimination in housing and workplace</a:t>
            </a:r>
          </a:p>
          <a:p>
            <a:pPr marL="393192" lvl="1" indent="0">
              <a:buNone/>
            </a:pPr>
            <a:endParaRPr lang="en-US" dirty="0" smtClean="0"/>
          </a:p>
          <a:p>
            <a:pPr marL="27432" indent="0">
              <a:buNone/>
            </a:pPr>
            <a:r>
              <a:rPr lang="en-US" dirty="0" smtClean="0"/>
              <a:t>Minor Consent Law</a:t>
            </a:r>
            <a:endParaRPr lang="en-US" dirty="0"/>
          </a:p>
          <a:p>
            <a:pPr lvl="1"/>
            <a:r>
              <a:rPr lang="en-US" dirty="0" smtClean="0"/>
              <a:t>Minors 12 and up can consent to medical, mental, and other health services without parental consent</a:t>
            </a:r>
          </a:p>
          <a:p>
            <a:pPr marL="27432" indent="0">
              <a:buNone/>
            </a:pPr>
            <a:endParaRPr lang="en-US" dirty="0"/>
          </a:p>
          <a:p>
            <a:pPr marL="27432" indent="0">
              <a:buNone/>
            </a:pPr>
            <a:r>
              <a:rPr lang="en-US" dirty="0" smtClean="0"/>
              <a:t>Knowing Transfer of a Communicable Disease</a:t>
            </a:r>
          </a:p>
          <a:p>
            <a:pPr lvl="1"/>
            <a:r>
              <a:rPr lang="en-US" dirty="0" smtClean="0"/>
              <a:t>No need to disclose if condoms or other protection is used</a:t>
            </a:r>
          </a:p>
        </p:txBody>
      </p:sp>
    </p:spTree>
    <p:extLst>
      <p:ext uri="{BB962C8B-B14F-4D97-AF65-F5344CB8AC3E}">
        <p14:creationId xmlns:p14="http://schemas.microsoft.com/office/powerpoint/2010/main" val="2105517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in Prison</a:t>
            </a:r>
            <a:endParaRPr lang="en-US" dirty="0"/>
          </a:p>
        </p:txBody>
      </p:sp>
      <p:sp>
        <p:nvSpPr>
          <p:cNvPr id="3" name="Content Placeholder 2"/>
          <p:cNvSpPr>
            <a:spLocks noGrp="1"/>
          </p:cNvSpPr>
          <p:nvPr>
            <p:ph idx="1"/>
          </p:nvPr>
        </p:nvSpPr>
        <p:spPr/>
        <p:txBody>
          <a:bodyPr/>
          <a:lstStyle/>
          <a:p>
            <a:r>
              <a:rPr lang="en-US" sz="4400" dirty="0" smtClean="0"/>
              <a:t>Opt-out testing </a:t>
            </a:r>
          </a:p>
          <a:p>
            <a:r>
              <a:rPr lang="en-US" sz="4400" dirty="0" smtClean="0"/>
              <a:t>97% of people living with HIV in Minnesota prisons are undetectable</a:t>
            </a:r>
          </a:p>
          <a:p>
            <a:r>
              <a:rPr lang="en-US" sz="4400" dirty="0" smtClean="0"/>
              <a:t>Condoms are not allowed</a:t>
            </a:r>
          </a:p>
          <a:p>
            <a:endParaRPr lang="en-US" dirty="0"/>
          </a:p>
        </p:txBody>
      </p:sp>
      <p:pic>
        <p:nvPicPr>
          <p:cNvPr id="4098" name="Picture 2" descr="http://www.gnpplus.net/assets/HIV-in-pri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914400"/>
            <a:ext cx="1715294" cy="163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25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0"/>
            <a:ext cx="7772400" cy="4495800"/>
          </a:xfrm>
        </p:spPr>
        <p:txBody>
          <a:bodyPr>
            <a:normAutofit/>
          </a:bodyPr>
          <a:lstStyle/>
          <a:p>
            <a:pPr marL="0" indent="0">
              <a:buNone/>
            </a:pPr>
            <a:r>
              <a:rPr lang="en-US" sz="8800" b="1" dirty="0" smtClean="0">
                <a:solidFill>
                  <a:srgbClr val="FF0000"/>
                </a:solidFill>
              </a:rPr>
              <a:t>H</a:t>
            </a:r>
            <a:r>
              <a:rPr lang="en-US" sz="7200" dirty="0" smtClean="0"/>
              <a:t>uman </a:t>
            </a:r>
            <a:r>
              <a:rPr lang="en-US" sz="8800" b="1" dirty="0" smtClean="0">
                <a:solidFill>
                  <a:srgbClr val="FF0000"/>
                </a:solidFill>
              </a:rPr>
              <a:t>I</a:t>
            </a:r>
            <a:r>
              <a:rPr lang="en-US" sz="7200" dirty="0" smtClean="0"/>
              <a:t>mmunodeficiency </a:t>
            </a:r>
            <a:r>
              <a:rPr lang="en-US" sz="8800" b="1" dirty="0" smtClean="0">
                <a:solidFill>
                  <a:srgbClr val="FF0000"/>
                </a:solidFill>
              </a:rPr>
              <a:t>V</a:t>
            </a:r>
            <a:r>
              <a:rPr lang="en-US" sz="7200" dirty="0" smtClean="0"/>
              <a:t>irus</a:t>
            </a:r>
            <a:endParaRPr lang="en-US" sz="7200" dirty="0"/>
          </a:p>
        </p:txBody>
      </p:sp>
    </p:spTree>
    <p:extLst>
      <p:ext uri="{BB962C8B-B14F-4D97-AF65-F5344CB8AC3E}">
        <p14:creationId xmlns:p14="http://schemas.microsoft.com/office/powerpoint/2010/main" val="2621401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15" name="Shape 7215"/>
        <p:cNvGrpSpPr/>
        <p:nvPr/>
      </p:nvGrpSpPr>
      <p:grpSpPr>
        <a:xfrm>
          <a:off x="0" y="0"/>
          <a:ext cx="0" cy="0"/>
          <a:chOff x="0" y="0"/>
          <a:chExt cx="0" cy="0"/>
        </a:xfrm>
      </p:grpSpPr>
      <p:sp>
        <p:nvSpPr>
          <p:cNvPr id="7216" name="Shape 7216"/>
          <p:cNvSpPr txBox="1"/>
          <p:nvPr>
            <p:ph type="title"/>
          </p:nvPr>
        </p:nvSpPr>
        <p:spPr>
          <a:xfrm>
            <a:off x="530352" y="1316736"/>
            <a:ext cx="7772400" cy="13626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Clr>
                <a:srgbClr val="4AE3AC"/>
              </a:buClr>
              <a:buSzPts val="5600"/>
              <a:buFont typeface="Calibri"/>
              <a:buNone/>
            </a:pPr>
            <a:r>
              <a:rPr lang="en-US"/>
              <a:t>The Aliveness Project</a:t>
            </a:r>
            <a:endParaRPr/>
          </a:p>
        </p:txBody>
      </p:sp>
      <p:sp>
        <p:nvSpPr>
          <p:cNvPr id="7217" name="Shape 7217"/>
          <p:cNvSpPr txBox="1"/>
          <p:nvPr>
            <p:ph idx="1" type="body"/>
          </p:nvPr>
        </p:nvSpPr>
        <p:spPr>
          <a:xfrm>
            <a:off x="530352" y="2704664"/>
            <a:ext cx="7772400" cy="1509600"/>
          </a:xfrm>
          <a:prstGeom prst="rect">
            <a:avLst/>
          </a:prstGeom>
          <a:noFill/>
          <a:ln>
            <a:noFill/>
          </a:ln>
        </p:spPr>
        <p:txBody>
          <a:bodyPr anchorCtr="0" anchor="t" bIns="45700" lIns="45700" spcFirstLastPara="1" rIns="45700" wrap="square" tIns="45700">
            <a:normAutofit/>
          </a:bodyPr>
          <a:lstStyle/>
          <a:p>
            <a:pPr indent="0" lvl="0" marL="0" rtl="0" algn="l">
              <a:spcBef>
                <a:spcPts val="0"/>
              </a:spcBef>
              <a:spcAft>
                <a:spcPts val="0"/>
              </a:spcAft>
              <a:buSzPts val="2090"/>
              <a:buNone/>
            </a:pPr>
            <a:r>
              <a:t/>
            </a:r>
            <a:endParaRPr/>
          </a:p>
        </p:txBody>
      </p:sp>
      <p:pic>
        <p:nvPicPr>
          <p:cNvPr id="7218" name="Shape 7218"/>
          <p:cNvPicPr preferRelativeResize="0"/>
          <p:nvPr/>
        </p:nvPicPr>
        <p:blipFill rotWithShape="1">
          <a:blip r:embed="rId2">
            <a:alphaModFix/>
          </a:blip>
          <a:srcRect b="0" l="0" r="0" t="0"/>
          <a:stretch/>
        </p:blipFill>
        <p:spPr>
          <a:xfrm>
            <a:off x="3810000" y="304800"/>
            <a:ext cx="1371600" cy="1609531"/>
          </a:xfrm>
          <a:prstGeom prst="rect">
            <a:avLst/>
          </a:prstGeom>
          <a:noFill/>
          <a:ln>
            <a:noFill/>
          </a:ln>
        </p:spPr>
      </p:pic>
      <p:pic>
        <p:nvPicPr>
          <p:cNvPr id="7219" name="Shape 7219"/>
          <p:cNvPicPr preferRelativeResize="0"/>
          <p:nvPr/>
        </p:nvPicPr>
        <p:blipFill rotWithShape="1">
          <a:blip r:embed="rId3">
            <a:alphaModFix/>
          </a:blip>
          <a:srcRect b="0" l="0" r="0" t="0"/>
          <a:stretch/>
        </p:blipFill>
        <p:spPr>
          <a:xfrm>
            <a:off x="4267200" y="2819400"/>
            <a:ext cx="4648200" cy="3486150"/>
          </a:xfrm>
          <a:prstGeom prst="rect">
            <a:avLst/>
          </a:prstGeom>
          <a:noFill/>
          <a:ln>
            <a:noFill/>
          </a:ln>
        </p:spPr>
      </p:pic>
      <p:pic>
        <p:nvPicPr>
          <p:cNvPr descr="http://www.aliveness.org/siteImages/New-building-Aliveness.jpg" id="7220" name="Shape 7220"/>
          <p:cNvPicPr preferRelativeResize="0"/>
          <p:nvPr/>
        </p:nvPicPr>
        <p:blipFill rotWithShape="1">
          <a:blip r:embed="rId4">
            <a:alphaModFix/>
          </a:blip>
          <a:srcRect b="0" l="0" r="0" t="0"/>
          <a:stretch/>
        </p:blipFill>
        <p:spPr>
          <a:xfrm>
            <a:off x="457200" y="3280172"/>
            <a:ext cx="4148746" cy="256460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Aliveness Project</a:t>
            </a:r>
            <a:endParaRPr lang="en-US" dirty="0"/>
          </a:p>
        </p:txBody>
      </p:sp>
      <p:sp>
        <p:nvSpPr>
          <p:cNvPr id="3" name="Content Placeholder 2"/>
          <p:cNvSpPr>
            <a:spLocks noGrp="1"/>
          </p:cNvSpPr>
          <p:nvPr>
            <p:ph idx="1"/>
          </p:nvPr>
        </p:nvSpPr>
        <p:spPr/>
        <p:txBody>
          <a:bodyPr/>
          <a:lstStyle/>
          <a:p>
            <a:r>
              <a:rPr lang="en-US" dirty="0" smtClean="0"/>
              <a:t>Founded in 1985 by HIV+ gay men gathering for potlucks in Minneapolis</a:t>
            </a:r>
          </a:p>
          <a:p>
            <a:r>
              <a:rPr lang="en-US" dirty="0" smtClean="0"/>
              <a:t>Support center for Minnesotans living with HIV, all services FREE</a:t>
            </a:r>
          </a:p>
          <a:p>
            <a:r>
              <a:rPr lang="en-US" dirty="0" smtClean="0"/>
              <a:t>For members: hot meals, food shelf, nutrition, case management and health care linkage, therapies, patient education, resource library, special programs (holiday baskets, tickets, yoga, etc.)</a:t>
            </a:r>
          </a:p>
          <a:p>
            <a:r>
              <a:rPr lang="en-US" dirty="0" smtClean="0"/>
              <a:t>For public: volunteer opportunities, rapid HIV testing, </a:t>
            </a:r>
            <a:r>
              <a:rPr lang="en-US" dirty="0" err="1" smtClean="0"/>
              <a:t>MNSure</a:t>
            </a:r>
            <a:r>
              <a:rPr lang="en-US" dirty="0" smtClean="0"/>
              <a:t> Navigation</a:t>
            </a:r>
            <a:endParaRPr lang="en-US" dirty="0"/>
          </a:p>
        </p:txBody>
      </p:sp>
    </p:spTree>
    <p:extLst>
      <p:ext uri="{BB962C8B-B14F-4D97-AF65-F5344CB8AC3E}">
        <p14:creationId xmlns:p14="http://schemas.microsoft.com/office/powerpoint/2010/main" val="1112067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Aliveness Project in 2014</a:t>
            </a:r>
            <a:endParaRPr lang="en-US" dirty="0"/>
          </a:p>
        </p:txBody>
      </p:sp>
      <p:sp>
        <p:nvSpPr>
          <p:cNvPr id="3" name="Content Placeholder 2"/>
          <p:cNvSpPr>
            <a:spLocks noGrp="1"/>
          </p:cNvSpPr>
          <p:nvPr>
            <p:ph idx="1"/>
          </p:nvPr>
        </p:nvSpPr>
        <p:spPr/>
        <p:txBody>
          <a:bodyPr/>
          <a:lstStyle/>
          <a:p>
            <a:r>
              <a:rPr lang="en-US" dirty="0" smtClean="0"/>
              <a:t>Served over 32,000 hot meals</a:t>
            </a:r>
          </a:p>
          <a:p>
            <a:r>
              <a:rPr lang="en-US" dirty="0" smtClean="0"/>
              <a:t>Gave out 140,000 </a:t>
            </a:r>
            <a:r>
              <a:rPr lang="en-US" dirty="0" err="1" smtClean="0"/>
              <a:t>lbs</a:t>
            </a:r>
            <a:r>
              <a:rPr lang="en-US" dirty="0" smtClean="0"/>
              <a:t> of groceries</a:t>
            </a:r>
          </a:p>
          <a:p>
            <a:r>
              <a:rPr lang="en-US" dirty="0" smtClean="0"/>
              <a:t>Over 3,200 physical/mental therapy sessions</a:t>
            </a:r>
          </a:p>
          <a:p>
            <a:r>
              <a:rPr lang="en-US" dirty="0" smtClean="0"/>
              <a:t>Holiday gifts for almost 700 families and individuals</a:t>
            </a:r>
          </a:p>
          <a:p>
            <a:endParaRPr lang="en-US" dirty="0" smtClean="0"/>
          </a:p>
          <a:p>
            <a:r>
              <a:rPr lang="en-US" dirty="0"/>
              <a:t>Supported by government grants, private foundations, individual donors, and fundraising (Dining Out for Life, Red Ribbon Ride, Walk to End Hunger, charitable gaming). 8% admin, 5% fundraising, 87% services!</a:t>
            </a:r>
          </a:p>
          <a:p>
            <a:endParaRPr lang="en-US" dirty="0" smtClean="0"/>
          </a:p>
          <a:p>
            <a:endParaRPr lang="en-US" dirty="0"/>
          </a:p>
        </p:txBody>
      </p:sp>
    </p:spTree>
    <p:extLst>
      <p:ext uri="{BB962C8B-B14F-4D97-AF65-F5344CB8AC3E}">
        <p14:creationId xmlns:p14="http://schemas.microsoft.com/office/powerpoint/2010/main" val="467166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305800" cy="5334000"/>
          </a:xfrm>
        </p:spPr>
        <p:txBody>
          <a:bodyPr>
            <a:normAutofit/>
          </a:bodyPr>
          <a:lstStyle/>
          <a:p>
            <a:r>
              <a:rPr lang="en-US" sz="2800" dirty="0" smtClean="0"/>
              <a:t>Roughly 2,000 members, 1800 volunteers, small staff of mostly part-time employees </a:t>
            </a:r>
          </a:p>
          <a:p>
            <a:endParaRPr lang="en-US" sz="2800" dirty="0" smtClean="0"/>
          </a:p>
          <a:p>
            <a:r>
              <a:rPr lang="en-US" sz="2800" dirty="0" smtClean="0"/>
              <a:t>Member demographics:</a:t>
            </a:r>
          </a:p>
          <a:p>
            <a:pPr lvl="1"/>
            <a:r>
              <a:rPr lang="en-US" sz="2800" dirty="0" smtClean="0"/>
              <a:t>50% white, 50% people of color</a:t>
            </a:r>
          </a:p>
          <a:p>
            <a:pPr lvl="1"/>
            <a:r>
              <a:rPr lang="en-US" sz="2800" dirty="0" smtClean="0"/>
              <a:t>50% MSM, 50% heterosexual</a:t>
            </a:r>
          </a:p>
          <a:p>
            <a:pPr lvl="1"/>
            <a:r>
              <a:rPr lang="en-US" sz="2800" dirty="0" smtClean="0"/>
              <a:t>75% men, 25% women</a:t>
            </a:r>
          </a:p>
          <a:p>
            <a:pPr lvl="1"/>
            <a:r>
              <a:rPr lang="en-US" sz="2800" dirty="0" smtClean="0"/>
              <a:t>80% aged 30-60, 10% under 30, 10% over 60</a:t>
            </a:r>
          </a:p>
          <a:p>
            <a:pPr lvl="1"/>
            <a:r>
              <a:rPr lang="en-US" sz="2800" dirty="0" smtClean="0"/>
              <a:t>80% metro area, 20% rural</a:t>
            </a:r>
          </a:p>
          <a:p>
            <a:pPr lvl="1"/>
            <a:r>
              <a:rPr lang="en-US" sz="2800" dirty="0">
                <a:solidFill>
                  <a:srgbClr val="FF0000"/>
                </a:solidFill>
              </a:rPr>
              <a:t>70% make &lt; $12K/year, 20% make &lt; $20K/year </a:t>
            </a:r>
          </a:p>
          <a:p>
            <a:pPr lvl="1"/>
            <a:endParaRPr lang="en-US" dirty="0"/>
          </a:p>
        </p:txBody>
      </p:sp>
    </p:spTree>
    <p:extLst>
      <p:ext uri="{BB962C8B-B14F-4D97-AF65-F5344CB8AC3E}">
        <p14:creationId xmlns:p14="http://schemas.microsoft.com/office/powerpoint/2010/main" val="521020763"/>
      </p:ext>
    </p:extLst>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21" name="Shape 7221"/>
        <p:cNvGrpSpPr/>
        <p:nvPr/>
      </p:nvGrpSpPr>
      <p:grpSpPr>
        <a:xfrm>
          <a:off x="0" y="0"/>
          <a:ext cx="0" cy="0"/>
          <a:chOff x="0" y="0"/>
          <a:chExt cx="0" cy="0"/>
        </a:xfrm>
      </p:grpSpPr>
      <p:sp>
        <p:nvSpPr>
          <p:cNvPr id="7222" name="Shape 7222"/>
          <p:cNvSpPr txBox="1"/>
          <p:nvPr>
            <p:ph type="title"/>
          </p:nvPr>
        </p:nvSpPr>
        <p:spPr>
          <a:xfrm>
            <a:off x="530352" y="1316736"/>
            <a:ext cx="7772400" cy="13626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Clr>
                <a:srgbClr val="4AE3AC"/>
              </a:buClr>
              <a:buSzPts val="5600"/>
              <a:buFont typeface="Calibri"/>
              <a:buNone/>
            </a:pPr>
            <a:r>
              <a:rPr lang="en-US"/>
              <a:t>Common Questions</a:t>
            </a:r>
            <a:endParaRPr/>
          </a:p>
        </p:txBody>
      </p:sp>
      <p:sp>
        <p:nvSpPr>
          <p:cNvPr id="7223" name="Shape 7223"/>
          <p:cNvSpPr txBox="1"/>
          <p:nvPr>
            <p:ph idx="1" type="body"/>
          </p:nvPr>
        </p:nvSpPr>
        <p:spPr>
          <a:xfrm>
            <a:off x="530352" y="2704664"/>
            <a:ext cx="7772400" cy="1509600"/>
          </a:xfrm>
          <a:prstGeom prst="rect">
            <a:avLst/>
          </a:prstGeom>
          <a:noFill/>
          <a:ln>
            <a:noFill/>
          </a:ln>
        </p:spPr>
        <p:txBody>
          <a:bodyPr anchorCtr="0" anchor="t" bIns="45700" lIns="45700" spcFirstLastPara="1" rIns="45700" wrap="square" tIns="45700">
            <a:normAutofit/>
          </a:bodyPr>
          <a:lstStyle/>
          <a:p>
            <a:pPr indent="0" lvl="0" marL="0" rtl="0" algn="ctr">
              <a:spcBef>
                <a:spcPts val="0"/>
              </a:spcBef>
              <a:spcAft>
                <a:spcPts val="0"/>
              </a:spcAft>
              <a:buSzPts val="3420"/>
              <a:buNone/>
            </a:pPr>
            <a:r>
              <a:rPr lang="en-US" sz="3600"/>
              <a:t>Can you answer these?</a:t>
            </a:r>
            <a:endParaRPr sz="3600"/>
          </a:p>
        </p:txBody>
      </p:sp>
      <p:pic>
        <p:nvPicPr>
          <p:cNvPr id="7224" name="Shape 7224"/>
          <p:cNvPicPr preferRelativeResize="0"/>
          <p:nvPr/>
        </p:nvPicPr>
        <p:blipFill rotWithShape="1">
          <a:blip r:embed="rId2">
            <a:alphaModFix/>
          </a:blip>
          <a:srcRect b="0" l="0" r="0" t="0"/>
          <a:stretch/>
        </p:blipFill>
        <p:spPr>
          <a:xfrm>
            <a:off x="2971800" y="3581400"/>
            <a:ext cx="2952750" cy="15430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305800" cy="5334000"/>
          </a:xfrm>
        </p:spPr>
        <p:txBody>
          <a:bodyPr/>
          <a:lstStyle/>
          <a:p>
            <a:r>
              <a:rPr lang="en-US" sz="3600" dirty="0" smtClean="0"/>
              <a:t>Do I need to get tested? Where can I get tested and what is it like?</a:t>
            </a:r>
          </a:p>
          <a:p>
            <a:r>
              <a:rPr lang="en-US" sz="3600" dirty="0" smtClean="0"/>
              <a:t>Is there a cure for HIV?</a:t>
            </a:r>
          </a:p>
          <a:p>
            <a:r>
              <a:rPr lang="en-US" sz="3600" dirty="0" smtClean="0"/>
              <a:t>Can I get HIV from casual contact?</a:t>
            </a:r>
          </a:p>
          <a:p>
            <a:r>
              <a:rPr lang="en-US" sz="3600" dirty="0"/>
              <a:t>Can I get HIV from oral sex</a:t>
            </a:r>
            <a:r>
              <a:rPr lang="en-US" sz="3600" dirty="0" smtClean="0"/>
              <a:t>?</a:t>
            </a:r>
          </a:p>
          <a:p>
            <a:r>
              <a:rPr lang="en-US" sz="3600" dirty="0" smtClean="0"/>
              <a:t>How effective are condoms?</a:t>
            </a:r>
          </a:p>
          <a:p>
            <a:r>
              <a:rPr lang="en-US" sz="3600" dirty="0" smtClean="0"/>
              <a:t>How can I be safer if I’m using IV drugs?</a:t>
            </a:r>
          </a:p>
          <a:p>
            <a:endParaRPr lang="en-US" dirty="0"/>
          </a:p>
        </p:txBody>
      </p:sp>
    </p:spTree>
    <p:extLst>
      <p:ext uri="{BB962C8B-B14F-4D97-AF65-F5344CB8AC3E}">
        <p14:creationId xmlns:p14="http://schemas.microsoft.com/office/powerpoint/2010/main" val="25685688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r>
              <a:rPr lang="en-US" sz="3600" dirty="0" smtClean="0"/>
              <a:t>What is PEP/</a:t>
            </a:r>
            <a:r>
              <a:rPr lang="en-US" sz="3600" dirty="0" err="1" smtClean="0"/>
              <a:t>PrEP</a:t>
            </a:r>
            <a:r>
              <a:rPr lang="en-US" sz="3600" dirty="0" smtClean="0"/>
              <a:t>?</a:t>
            </a:r>
          </a:p>
          <a:p>
            <a:r>
              <a:rPr lang="en-US" sz="3600" dirty="0" smtClean="0"/>
              <a:t>What is safe vs. risky?</a:t>
            </a:r>
          </a:p>
          <a:p>
            <a:r>
              <a:rPr lang="en-US" sz="3600" dirty="0" smtClean="0"/>
              <a:t>How can I tell if I’m infected?</a:t>
            </a:r>
          </a:p>
          <a:p>
            <a:r>
              <a:rPr lang="en-US" sz="3600" dirty="0" smtClean="0"/>
              <a:t>How long does it take for HIV to cause AIDS?</a:t>
            </a:r>
          </a:p>
          <a:p>
            <a:r>
              <a:rPr lang="en-US" sz="3600" dirty="0" smtClean="0"/>
              <a:t>What happens if I’m HIV+?</a:t>
            </a:r>
          </a:p>
          <a:p>
            <a:r>
              <a:rPr lang="en-US" sz="3600" dirty="0" smtClean="0"/>
              <a:t>Is HIV a death sentence?</a:t>
            </a:r>
            <a:endParaRPr lang="en-US" sz="3600" dirty="0"/>
          </a:p>
        </p:txBody>
      </p:sp>
    </p:spTree>
    <p:extLst>
      <p:ext uri="{BB962C8B-B14F-4D97-AF65-F5344CB8AC3E}">
        <p14:creationId xmlns:p14="http://schemas.microsoft.com/office/powerpoint/2010/main" val="31754886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Jeopardy!</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jeopardylabs.com/play/hivaids-jeopardy23</a:t>
            </a:r>
            <a:r>
              <a:rPr lang="en-US" dirty="0" smtClean="0"/>
              <a:t> </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2743200"/>
            <a:ext cx="63817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610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305800" cy="5410200"/>
          </a:xfrm>
        </p:spPr>
        <p:txBody>
          <a:bodyPr>
            <a:normAutofit fontScale="92500" lnSpcReduction="20000"/>
          </a:bodyPr>
          <a:lstStyle/>
          <a:p>
            <a:pPr marL="0" indent="0" algn="ctr">
              <a:buNone/>
            </a:pPr>
            <a:r>
              <a:rPr lang="en-US" sz="3500" dirty="0" smtClean="0">
                <a:latin typeface="+mj-lt"/>
              </a:rPr>
              <a:t>Thank you! Please contact me with any questions.</a:t>
            </a:r>
          </a:p>
          <a:p>
            <a:endParaRPr lang="en-US" dirty="0">
              <a:latin typeface="+mj-lt"/>
            </a:endParaRPr>
          </a:p>
          <a:p>
            <a:pPr marL="0" indent="0" algn="ctr">
              <a:buNone/>
            </a:pPr>
            <a:r>
              <a:rPr lang="en-US" dirty="0" smtClean="0">
                <a:latin typeface="+mj-lt"/>
              </a:rPr>
              <a:t>Hanna Dorn</a:t>
            </a:r>
          </a:p>
          <a:p>
            <a:pPr marL="0" indent="0" algn="ctr">
              <a:buNone/>
            </a:pPr>
            <a:r>
              <a:rPr lang="en-US" dirty="0">
                <a:latin typeface="+mj-lt"/>
              </a:rPr>
              <a:t>Front Desk/Outreach Program</a:t>
            </a:r>
          </a:p>
          <a:p>
            <a:pPr marL="0" indent="0" algn="ctr">
              <a:buNone/>
            </a:pPr>
            <a:r>
              <a:rPr lang="en-US" i="1" dirty="0">
                <a:latin typeface="+mj-lt"/>
              </a:rPr>
              <a:t>HIV Testing &amp; Risk Reduction Counselor</a:t>
            </a:r>
            <a:endParaRPr lang="en-US" dirty="0">
              <a:latin typeface="+mj-lt"/>
            </a:endParaRPr>
          </a:p>
          <a:p>
            <a:pPr marL="0" indent="0" algn="ctr">
              <a:buNone/>
            </a:pPr>
            <a:r>
              <a:rPr lang="en-US" u="sng" dirty="0">
                <a:latin typeface="+mj-lt"/>
                <a:hlinkClick r:id="rId2"/>
              </a:rPr>
              <a:t>hanna@aliveness.org</a:t>
            </a:r>
            <a:endParaRPr lang="en-US" dirty="0">
              <a:latin typeface="+mj-lt"/>
            </a:endParaRPr>
          </a:p>
          <a:p>
            <a:pPr marL="0" indent="0" algn="ctr">
              <a:buNone/>
            </a:pPr>
            <a:r>
              <a:rPr lang="en-US" dirty="0">
                <a:latin typeface="+mj-lt"/>
              </a:rPr>
              <a:t> </a:t>
            </a:r>
          </a:p>
          <a:p>
            <a:pPr marL="0" indent="0" algn="ctr">
              <a:buNone/>
            </a:pPr>
            <a:r>
              <a:rPr lang="en-US" b="1" dirty="0">
                <a:latin typeface="+mj-lt"/>
              </a:rPr>
              <a:t>The Aliveness Project</a:t>
            </a:r>
            <a:endParaRPr lang="en-US" dirty="0">
              <a:latin typeface="+mj-lt"/>
            </a:endParaRPr>
          </a:p>
          <a:p>
            <a:pPr marL="0" indent="0" algn="ctr">
              <a:buNone/>
            </a:pPr>
            <a:r>
              <a:rPr lang="en-US" dirty="0">
                <a:latin typeface="+mj-lt"/>
              </a:rPr>
              <a:t>3808 Nicollet Avenue</a:t>
            </a:r>
          </a:p>
          <a:p>
            <a:pPr marL="0" indent="0" algn="ctr">
              <a:buNone/>
            </a:pPr>
            <a:r>
              <a:rPr lang="en-US" dirty="0">
                <a:latin typeface="+mj-lt"/>
              </a:rPr>
              <a:t>Minneapolis, MN 55409</a:t>
            </a:r>
          </a:p>
          <a:p>
            <a:pPr marL="0" indent="0" algn="ctr">
              <a:buNone/>
            </a:pPr>
            <a:r>
              <a:rPr lang="en-US" dirty="0">
                <a:latin typeface="+mj-lt"/>
              </a:rPr>
              <a:t>Phone (612) 822-7946</a:t>
            </a:r>
          </a:p>
          <a:p>
            <a:pPr marL="0" indent="0" algn="ctr">
              <a:buNone/>
            </a:pPr>
            <a:r>
              <a:rPr lang="en-US" dirty="0">
                <a:latin typeface="+mj-lt"/>
              </a:rPr>
              <a:t>Fax (612) 822-9668</a:t>
            </a:r>
          </a:p>
          <a:p>
            <a:pPr marL="0" indent="0" algn="ctr">
              <a:buNone/>
            </a:pPr>
            <a:r>
              <a:rPr lang="en-US" u="sng" dirty="0">
                <a:latin typeface="+mj-lt"/>
                <a:hlinkClick r:id="rId3"/>
              </a:rPr>
              <a:t>www.aliveness.org</a:t>
            </a:r>
            <a:r>
              <a:rPr lang="en-US" dirty="0">
                <a:latin typeface="+mj-lt"/>
              </a:rPr>
              <a:t> </a:t>
            </a:r>
          </a:p>
          <a:p>
            <a:endParaRPr lang="en-US" dirty="0"/>
          </a:p>
        </p:txBody>
      </p:sp>
    </p:spTree>
    <p:extLst>
      <p:ext uri="{BB962C8B-B14F-4D97-AF65-F5344CB8AC3E}">
        <p14:creationId xmlns:p14="http://schemas.microsoft.com/office/powerpoint/2010/main" val="3436550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371600"/>
            <a:ext cx="7924800" cy="4373563"/>
          </a:xfrm>
        </p:spPr>
        <p:txBody>
          <a:bodyPr>
            <a:normAutofit fontScale="92500" lnSpcReduction="20000"/>
          </a:bodyPr>
          <a:lstStyle/>
          <a:p>
            <a:pPr marL="0" indent="0">
              <a:buNone/>
            </a:pPr>
            <a:r>
              <a:rPr lang="en-US" sz="8800" b="1" dirty="0" smtClean="0">
                <a:solidFill>
                  <a:srgbClr val="FF0000"/>
                </a:solidFill>
              </a:rPr>
              <a:t>A</a:t>
            </a:r>
            <a:r>
              <a:rPr lang="en-US" sz="7200" dirty="0" smtClean="0"/>
              <a:t>cquired </a:t>
            </a:r>
            <a:r>
              <a:rPr lang="en-US" sz="7200" dirty="0"/>
              <a:t/>
            </a:r>
            <a:br>
              <a:rPr lang="en-US" sz="7200" dirty="0"/>
            </a:br>
            <a:r>
              <a:rPr lang="en-US" sz="9500" b="1" dirty="0" smtClean="0">
                <a:solidFill>
                  <a:srgbClr val="FF0000"/>
                </a:solidFill>
              </a:rPr>
              <a:t>I</a:t>
            </a:r>
            <a:r>
              <a:rPr lang="en-US" sz="7200" dirty="0" smtClean="0"/>
              <a:t>mmune </a:t>
            </a:r>
            <a:br>
              <a:rPr lang="en-US" sz="7200" dirty="0" smtClean="0"/>
            </a:br>
            <a:r>
              <a:rPr lang="en-US" sz="9500" b="1" dirty="0" smtClean="0">
                <a:solidFill>
                  <a:srgbClr val="FF0000"/>
                </a:solidFill>
              </a:rPr>
              <a:t>D</a:t>
            </a:r>
            <a:r>
              <a:rPr lang="en-US" sz="7200" dirty="0" smtClean="0"/>
              <a:t>eficiency </a:t>
            </a:r>
            <a:br>
              <a:rPr lang="en-US" sz="7200" dirty="0" smtClean="0"/>
            </a:br>
            <a:r>
              <a:rPr lang="en-US" sz="9500" b="1" dirty="0" smtClean="0">
                <a:solidFill>
                  <a:srgbClr val="FF0000"/>
                </a:solidFill>
              </a:rPr>
              <a:t>S</a:t>
            </a:r>
            <a:r>
              <a:rPr lang="en-US" sz="7200" dirty="0" smtClean="0"/>
              <a:t>yndrome</a:t>
            </a:r>
            <a:endParaRPr lang="en-US" sz="7200" dirty="0"/>
          </a:p>
        </p:txBody>
      </p:sp>
    </p:spTree>
    <p:extLst>
      <p:ext uri="{BB962C8B-B14F-4D97-AF65-F5344CB8AC3E}">
        <p14:creationId xmlns:p14="http://schemas.microsoft.com/office/powerpoint/2010/main" val="3134275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01"/>
            <a:ext cx="4040188" cy="762000"/>
          </a:xfrm>
        </p:spPr>
        <p:txBody>
          <a:bodyPr>
            <a:noAutofit/>
          </a:bodyPr>
          <a:lstStyle/>
          <a:p>
            <a:pPr algn="ctr"/>
            <a:r>
              <a:rPr lang="en-US" sz="7200" u="sng" dirty="0" smtClean="0">
                <a:solidFill>
                  <a:srgbClr val="FF0000"/>
                </a:solidFill>
              </a:rPr>
              <a:t>HIV</a:t>
            </a:r>
            <a:endParaRPr lang="en-US" sz="7200" u="sng" dirty="0">
              <a:solidFill>
                <a:srgbClr val="FF0000"/>
              </a:solidFill>
            </a:endParaRPr>
          </a:p>
        </p:txBody>
      </p:sp>
      <p:sp>
        <p:nvSpPr>
          <p:cNvPr id="5" name="Text Placeholder 4"/>
          <p:cNvSpPr>
            <a:spLocks noGrp="1"/>
          </p:cNvSpPr>
          <p:nvPr>
            <p:ph type="body" sz="half" idx="3"/>
          </p:nvPr>
        </p:nvSpPr>
        <p:spPr>
          <a:xfrm>
            <a:off x="4645025" y="914401"/>
            <a:ext cx="4041775" cy="762000"/>
          </a:xfrm>
        </p:spPr>
        <p:txBody>
          <a:bodyPr>
            <a:noAutofit/>
          </a:bodyPr>
          <a:lstStyle/>
          <a:p>
            <a:pPr algn="ctr"/>
            <a:r>
              <a:rPr lang="en-US" sz="7200" u="sng" dirty="0" smtClean="0">
                <a:solidFill>
                  <a:srgbClr val="FF0000"/>
                </a:solidFill>
              </a:rPr>
              <a:t>AIDS</a:t>
            </a:r>
            <a:endParaRPr lang="en-US" sz="7200" u="sng" dirty="0">
              <a:solidFill>
                <a:srgbClr val="FF0000"/>
              </a:solidFill>
            </a:endParaRPr>
          </a:p>
        </p:txBody>
      </p:sp>
      <p:sp>
        <p:nvSpPr>
          <p:cNvPr id="4" name="Content Placeholder 3"/>
          <p:cNvSpPr>
            <a:spLocks noGrp="1"/>
          </p:cNvSpPr>
          <p:nvPr>
            <p:ph sz="quarter" idx="2"/>
          </p:nvPr>
        </p:nvSpPr>
        <p:spPr>
          <a:xfrm>
            <a:off x="609600" y="1828800"/>
            <a:ext cx="4040188" cy="3951288"/>
          </a:xfrm>
        </p:spPr>
        <p:txBody>
          <a:bodyPr/>
          <a:lstStyle/>
          <a:p>
            <a:r>
              <a:rPr lang="en-US" sz="2800" dirty="0" smtClean="0"/>
              <a:t>Virus that causes AIDS</a:t>
            </a:r>
          </a:p>
          <a:p>
            <a:pPr marL="0" indent="0">
              <a:buNone/>
            </a:pPr>
            <a:endParaRPr lang="en-US" dirty="0" smtClean="0"/>
          </a:p>
          <a:p>
            <a:endParaRPr lang="en-US" dirty="0"/>
          </a:p>
        </p:txBody>
      </p:sp>
      <p:sp>
        <p:nvSpPr>
          <p:cNvPr id="6" name="Content Placeholder 5"/>
          <p:cNvSpPr>
            <a:spLocks noGrp="1"/>
          </p:cNvSpPr>
          <p:nvPr>
            <p:ph sz="quarter" idx="4"/>
          </p:nvPr>
        </p:nvSpPr>
        <p:spPr>
          <a:xfrm>
            <a:off x="4648200" y="1752600"/>
            <a:ext cx="4041775" cy="3951288"/>
          </a:xfrm>
        </p:spPr>
        <p:txBody>
          <a:bodyPr>
            <a:noAutofit/>
          </a:bodyPr>
          <a:lstStyle/>
          <a:p>
            <a:r>
              <a:rPr lang="en-US" sz="2800" dirty="0" smtClean="0"/>
              <a:t>Late stage of HIV disease</a:t>
            </a:r>
          </a:p>
          <a:p>
            <a:r>
              <a:rPr lang="en-US" sz="2800" dirty="0" smtClean="0"/>
              <a:t>T-cell count below 200</a:t>
            </a:r>
          </a:p>
          <a:p>
            <a:r>
              <a:rPr lang="en-US" sz="2800" dirty="0" smtClean="0"/>
              <a:t>Opportunistic infection(s)</a:t>
            </a:r>
          </a:p>
          <a:p>
            <a:pPr lvl="1"/>
            <a:r>
              <a:rPr lang="en-US" sz="2400" dirty="0" smtClean="0"/>
              <a:t>Wasting</a:t>
            </a:r>
          </a:p>
          <a:p>
            <a:pPr lvl="1"/>
            <a:r>
              <a:rPr lang="en-US" sz="2400" dirty="0"/>
              <a:t>S</a:t>
            </a:r>
            <a:r>
              <a:rPr lang="en-US" sz="2400" dirty="0" smtClean="0"/>
              <a:t>pecific cancers</a:t>
            </a:r>
          </a:p>
          <a:p>
            <a:pPr lvl="1"/>
            <a:r>
              <a:rPr lang="en-US" sz="2400" dirty="0"/>
              <a:t>I</a:t>
            </a:r>
            <a:r>
              <a:rPr lang="en-US" sz="2400" dirty="0" smtClean="0"/>
              <a:t>nfections caused by fungi, parasites, viruses, and bacteria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135923"/>
            <a:ext cx="3206496"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9585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normAutofit/>
          </a:bodyPr>
          <a:lstStyle/>
          <a:p>
            <a:r>
              <a:rPr lang="en-US" dirty="0" smtClean="0"/>
              <a:t>Pre-1980: chimp-human crossover in the Congo</a:t>
            </a:r>
          </a:p>
          <a:p>
            <a:r>
              <a:rPr lang="en-US" dirty="0" smtClean="0"/>
              <a:t>1981: opportunistic infections in gay men in NY, CA</a:t>
            </a:r>
          </a:p>
          <a:p>
            <a:r>
              <a:rPr lang="en-US" dirty="0" smtClean="0"/>
              <a:t>1982-83: CDC uses “AIDS,” transmission identified, thousands of deaths worldwide </a:t>
            </a:r>
          </a:p>
          <a:p>
            <a:r>
              <a:rPr lang="en-US" dirty="0" smtClean="0"/>
              <a:t>1985-86: first test, Rock Hudson, Ryan White, Reagan first mentions AIDS, 40,000 cases in </a:t>
            </a:r>
            <a:r>
              <a:rPr lang="en-US" dirty="0"/>
              <a:t>85 countries, “HIV” </a:t>
            </a:r>
            <a:r>
              <a:rPr lang="en-US" dirty="0" smtClean="0"/>
              <a:t>coined</a:t>
            </a:r>
          </a:p>
          <a:p>
            <a:r>
              <a:rPr lang="en-US" dirty="0" smtClean="0"/>
              <a:t>1987-89: AZT, Liberace, Robert Mapplethorpe, Keith Haring</a:t>
            </a:r>
          </a:p>
          <a:p>
            <a:endParaRPr lang="en-US" dirty="0"/>
          </a:p>
        </p:txBody>
      </p:sp>
    </p:spTree>
    <p:extLst>
      <p:ext uri="{BB962C8B-B14F-4D97-AF65-F5344CB8AC3E}">
        <p14:creationId xmlns:p14="http://schemas.microsoft.com/office/powerpoint/2010/main" val="2672904100"/>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26" name="Shape 7226"/>
        <p:cNvGrpSpPr/>
        <p:nvPr/>
      </p:nvGrpSpPr>
      <p:grpSpPr>
        <a:xfrm>
          <a:off x="0" y="0"/>
          <a:ext cx="0" cy="0"/>
          <a:chOff x="0" y="0"/>
          <a:chExt cx="0" cy="0"/>
        </a:xfrm>
      </p:grpSpPr>
      <p:sp>
        <p:nvSpPr>
          <p:cNvPr id="7227" name="Shape 7227"/>
          <p:cNvSpPr txBox="1"/>
          <p:nvPr>
            <p:ph idx="1" type="body"/>
          </p:nvPr>
        </p:nvSpPr>
        <p:spPr>
          <a:xfrm>
            <a:off x="639897" y="876300"/>
            <a:ext cx="8229600" cy="51054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70"/>
              <a:buChar char="●"/>
            </a:pPr>
            <a:r>
              <a:rPr lang="en-US"/>
              <a:t>1991-92: Magic Johnson, Freddie Mercury, Arthur Ashe, red ribbon </a:t>
            </a:r>
            <a:endParaRPr/>
          </a:p>
          <a:p>
            <a:pPr indent="-274320" lvl="0" marL="274320" rtl="0" algn="l">
              <a:spcBef>
                <a:spcPts val="520"/>
              </a:spcBef>
              <a:spcAft>
                <a:spcPts val="0"/>
              </a:spcAft>
              <a:buSzPts val="2470"/>
              <a:buChar char="●"/>
            </a:pPr>
            <a:r>
              <a:rPr lang="en-US"/>
              <a:t>1993-94: AIDS #1 cause of death in US aged 25-44, US visitor ban, Pedro Zamora</a:t>
            </a:r>
            <a:endParaRPr/>
          </a:p>
          <a:p>
            <a:pPr indent="-274320" lvl="0" marL="274320" rtl="0" algn="l">
              <a:spcBef>
                <a:spcPts val="520"/>
              </a:spcBef>
              <a:spcAft>
                <a:spcPts val="0"/>
              </a:spcAft>
              <a:buSzPts val="2470"/>
              <a:buChar char="●"/>
            </a:pPr>
            <a:r>
              <a:rPr lang="en-US"/>
              <a:t>1995-96: 23 million cases globally, HAART → US diagnoses decline, Greg Louganis, Eazy-E</a:t>
            </a:r>
            <a:endParaRPr/>
          </a:p>
          <a:p>
            <a:pPr indent="-274320" lvl="0" marL="274320" rtl="0" algn="l">
              <a:spcBef>
                <a:spcPts val="520"/>
              </a:spcBef>
              <a:spcAft>
                <a:spcPts val="0"/>
              </a:spcAft>
              <a:buSzPts val="2470"/>
              <a:buChar char="●"/>
            </a:pPr>
            <a:r>
              <a:rPr lang="en-US"/>
              <a:t>2001-02: Global Fund created, generic drugs, rapid test, HIV leading cause of death in Sub-Saharan Africa</a:t>
            </a:r>
            <a:endParaRPr/>
          </a:p>
          <a:p>
            <a:pPr indent="-274320" lvl="0" marL="274320" rtl="0" algn="l">
              <a:spcBef>
                <a:spcPts val="520"/>
              </a:spcBef>
              <a:spcAft>
                <a:spcPts val="0"/>
              </a:spcAft>
              <a:buSzPts val="2470"/>
              <a:buChar char="●"/>
            </a:pPr>
            <a:r>
              <a:rPr lang="en-US"/>
              <a:t>2009-10: Obama calls for Nat’l HIV/AIDS Strategy, lifts travel/immigration ban, PrEP, one pill a day</a:t>
            </a:r>
            <a:endParaRPr/>
          </a:p>
          <a:p>
            <a:pPr indent="-274320" lvl="0" marL="274320" rtl="0" algn="l">
              <a:spcBef>
                <a:spcPts val="520"/>
              </a:spcBef>
              <a:spcAft>
                <a:spcPts val="0"/>
              </a:spcAft>
              <a:buSzPts val="2470"/>
              <a:buChar char="●"/>
            </a:pPr>
            <a:r>
              <a:rPr lang="en-US"/>
              <a:t>2015: 37 million cases globally, Charlie Sheen</a:t>
            </a:r>
            <a:endParaRPr/>
          </a:p>
          <a:p>
            <a:pPr indent="-117475" lvl="0" marL="274320" rtl="0" algn="l">
              <a:spcBef>
                <a:spcPts val="520"/>
              </a:spcBef>
              <a:spcAft>
                <a:spcPts val="0"/>
              </a:spcAft>
              <a:buSzPts val="2470"/>
              <a:buNone/>
            </a:pPr>
            <a:r>
              <a:t/>
            </a:r>
            <a:endParaRPr/>
          </a:p>
          <a:p>
            <a:pPr indent="-117475" lvl="0" marL="274320" rtl="0" algn="l">
              <a:spcBef>
                <a:spcPts val="520"/>
              </a:spcBef>
              <a:spcAft>
                <a:spcPts val="0"/>
              </a:spcAft>
              <a:buSzPts val="2470"/>
              <a:buNone/>
            </a:pPr>
            <a:r>
              <a:t/>
            </a:r>
            <a:endParaRPr/>
          </a:p>
          <a:p>
            <a:pPr indent="-117475" lvl="0" marL="274320" rtl="0" algn="l">
              <a:spcBef>
                <a:spcPts val="520"/>
              </a:spcBef>
              <a:spcAft>
                <a:spcPts val="0"/>
              </a:spcAft>
              <a:buSzPts val="2470"/>
              <a:buNone/>
            </a:pPr>
            <a:r>
              <a:t/>
            </a:r>
            <a:endParaRPr/>
          </a:p>
          <a:p>
            <a:pPr indent="-117475" lvl="0" marL="274320" rtl="0" algn="l">
              <a:spcBef>
                <a:spcPts val="520"/>
              </a:spcBef>
              <a:spcAft>
                <a:spcPts val="0"/>
              </a:spcAft>
              <a:buSzPts val="2470"/>
              <a:buNone/>
            </a:pPr>
            <a:r>
              <a:t/>
            </a:r>
            <a:endParaRPr/>
          </a:p>
          <a:p>
            <a:pPr indent="-117475" lvl="0" marL="274320" rtl="0" algn="l">
              <a:spcBef>
                <a:spcPts val="520"/>
              </a:spcBef>
              <a:spcAft>
                <a:spcPts val="0"/>
              </a:spcAft>
              <a:buSzPts val="247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99" name="Shape 7199"/>
        <p:cNvGrpSpPr/>
        <p:nvPr/>
      </p:nvGrpSpPr>
      <p:grpSpPr>
        <a:xfrm>
          <a:off x="0" y="0"/>
          <a:ext cx="0" cy="0"/>
          <a:chOff x="0" y="0"/>
          <a:chExt cx="0" cy="0"/>
        </a:xfrm>
      </p:grpSpPr>
      <p:sp>
        <p:nvSpPr>
          <p:cNvPr id="7200" name="Shape 7200"/>
          <p:cNvSpPr txBox="1"/>
          <p:nvPr>
            <p:ph type="title"/>
          </p:nvPr>
        </p:nvSpPr>
        <p:spPr>
          <a:xfrm>
            <a:off x="533400" y="1143000"/>
            <a:ext cx="7772400" cy="13626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Clr>
                <a:srgbClr val="4AE3AC"/>
              </a:buClr>
              <a:buSzPts val="5600"/>
              <a:buFont typeface="Calibri"/>
              <a:buNone/>
            </a:pPr>
            <a:r>
              <a:rPr lang="en-US"/>
              <a:t>HIV Transmission</a:t>
            </a:r>
            <a:endParaRPr/>
          </a:p>
        </p:txBody>
      </p:sp>
      <p:pic>
        <p:nvPicPr>
          <p:cNvPr id="7201" name="Shape 7201"/>
          <p:cNvPicPr preferRelativeResize="0"/>
          <p:nvPr/>
        </p:nvPicPr>
        <p:blipFill rotWithShape="1">
          <a:blip r:embed="rId2">
            <a:alphaModFix/>
          </a:blip>
          <a:srcRect b="0" l="0" r="0" t="0"/>
          <a:stretch/>
        </p:blipFill>
        <p:spPr>
          <a:xfrm>
            <a:off x="4191000" y="3124200"/>
            <a:ext cx="3095625" cy="2381250"/>
          </a:xfrm>
          <a:prstGeom prst="rect">
            <a:avLst/>
          </a:prstGeom>
          <a:noFill/>
          <a:ln>
            <a:noFill/>
          </a:ln>
        </p:spPr>
      </p:pic>
      <p:pic>
        <p:nvPicPr>
          <p:cNvPr id="7202" name="Shape 7202"/>
          <p:cNvPicPr preferRelativeResize="0"/>
          <p:nvPr/>
        </p:nvPicPr>
        <p:blipFill rotWithShape="1">
          <a:blip r:embed="rId3">
            <a:alphaModFix/>
          </a:blip>
          <a:srcRect b="0" l="0" r="0" t="0"/>
          <a:stretch/>
        </p:blipFill>
        <p:spPr>
          <a:xfrm>
            <a:off x="1676400" y="2971800"/>
            <a:ext cx="2247900" cy="2686050"/>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