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67" r:id="rId5"/>
    <p:sldId id="282" r:id="rId6"/>
    <p:sldId id="268" r:id="rId7"/>
    <p:sldId id="272" r:id="rId8"/>
    <p:sldId id="269" r:id="rId9"/>
    <p:sldId id="281" r:id="rId10"/>
    <p:sldId id="279" r:id="rId11"/>
    <p:sldId id="280" r:id="rId12"/>
    <p:sldId id="275" r:id="rId13"/>
    <p:sldId id="276" r:id="rId14"/>
    <p:sldId id="277" r:id="rId15"/>
    <p:sldId id="278" r:id="rId16"/>
    <p:sldId id="273" r:id="rId17"/>
    <p:sldId id="274" r:id="rId18"/>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69D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60B17C-E3BB-45D4-BF9B-D956364F7385}" v="49" dt="2019-12-09T18:23:59.8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64" autoAdjust="0"/>
    <p:restoredTop sz="78483" autoAdjust="0"/>
  </p:normalViewPr>
  <p:slideViewPr>
    <p:cSldViewPr>
      <p:cViewPr varScale="1">
        <p:scale>
          <a:sx n="85" d="100"/>
          <a:sy n="85" d="100"/>
        </p:scale>
        <p:origin x="869" y="48"/>
      </p:cViewPr>
      <p:guideLst>
        <p:guide orient="horz" pos="2160"/>
        <p:guide pos="2880"/>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ndre\Downloads\AYV%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ndre\Downloads\AYV%20DATA.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Racial Demographic</a:t>
            </a:r>
            <a:r>
              <a:rPr lang="en-US" baseline="0"/>
              <a:t> (Percentages)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Sheet1!$D$17</c:f>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Sheet1!$C$18:$C$26</c:f>
              <c:strCache>
                <c:ptCount val="9"/>
                <c:pt idx="0">
                  <c:v>Hispanic Nonblack</c:v>
                </c:pt>
                <c:pt idx="1">
                  <c:v>Hispanic</c:v>
                </c:pt>
                <c:pt idx="2">
                  <c:v>Black or African American</c:v>
                </c:pt>
                <c:pt idx="3">
                  <c:v>African</c:v>
                </c:pt>
                <c:pt idx="4">
                  <c:v>Asian</c:v>
                </c:pt>
                <c:pt idx="5">
                  <c:v>Native American</c:v>
                </c:pt>
                <c:pt idx="6">
                  <c:v>White</c:v>
                </c:pt>
                <c:pt idx="7">
                  <c:v>Other</c:v>
                </c:pt>
                <c:pt idx="8">
                  <c:v>DNI</c:v>
                </c:pt>
              </c:strCache>
            </c:strRef>
          </c:cat>
          <c:val>
            <c:numRef>
              <c:f>Sheet1!$D$18:$D$26</c:f>
              <c:numCache>
                <c:formatCode>General</c:formatCode>
                <c:ptCount val="9"/>
                <c:pt idx="0">
                  <c:v>23.2</c:v>
                </c:pt>
                <c:pt idx="1">
                  <c:v>4.9000000000000004</c:v>
                </c:pt>
                <c:pt idx="2">
                  <c:v>51.2</c:v>
                </c:pt>
                <c:pt idx="3">
                  <c:v>4.9000000000000004</c:v>
                </c:pt>
                <c:pt idx="4">
                  <c:v>12.2</c:v>
                </c:pt>
                <c:pt idx="5">
                  <c:v>8.5</c:v>
                </c:pt>
                <c:pt idx="6">
                  <c:v>12.2</c:v>
                </c:pt>
                <c:pt idx="7">
                  <c:v>1.2</c:v>
                </c:pt>
                <c:pt idx="8">
                  <c:v>2.4</c:v>
                </c:pt>
              </c:numCache>
            </c:numRef>
          </c:val>
          <c:extLst>
            <c:ext xmlns:c16="http://schemas.microsoft.com/office/drawing/2014/chart" uri="{C3380CC4-5D6E-409C-BE32-E72D297353CC}">
              <c16:uniqueId val="{00000000-7EB8-4D85-96C3-C1F7B8C11587}"/>
            </c:ext>
          </c:extLst>
        </c:ser>
        <c:dLbls>
          <c:dLblPos val="outEnd"/>
          <c:showLegendKey val="0"/>
          <c:showVal val="1"/>
          <c:showCatName val="0"/>
          <c:showSerName val="0"/>
          <c:showPercent val="0"/>
          <c:showBubbleSize val="0"/>
        </c:dLbls>
        <c:gapWidth val="219"/>
        <c:overlap val="-27"/>
        <c:axId val="1681335903"/>
        <c:axId val="1681568447"/>
      </c:barChart>
      <c:catAx>
        <c:axId val="1681335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1568447"/>
        <c:crosses val="autoZero"/>
        <c:auto val="1"/>
        <c:lblAlgn val="ctr"/>
        <c:lblOffset val="100"/>
        <c:noMultiLvlLbl val="0"/>
      </c:catAx>
      <c:valAx>
        <c:axId val="168156844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13359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Disaggregated</a:t>
            </a:r>
            <a:r>
              <a:rPr lang="en-US" baseline="0" dirty="0"/>
              <a:t> data on Race and Ethnicity</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Sheet1!$A$17:$A$33</c:f>
              <c:strCache>
                <c:ptCount val="17"/>
                <c:pt idx="0">
                  <c:v>Asian or Pacific Islander</c:v>
                </c:pt>
                <c:pt idx="1">
                  <c:v>Hmong</c:v>
                </c:pt>
                <c:pt idx="2">
                  <c:v>Lao</c:v>
                </c:pt>
                <c:pt idx="3">
                  <c:v>Asian Indian</c:v>
                </c:pt>
                <c:pt idx="4">
                  <c:v>Hispanic or Latino</c:v>
                </c:pt>
                <c:pt idx="5">
                  <c:v>Mexican</c:v>
                </c:pt>
                <c:pt idx="6">
                  <c:v>Puerto Rican</c:v>
                </c:pt>
                <c:pt idx="7">
                  <c:v>Central American (excludes Mexican)</c:v>
                </c:pt>
                <c:pt idx="8">
                  <c:v>Black or African-American</c:v>
                </c:pt>
                <c:pt idx="9">
                  <c:v>Liberian</c:v>
                </c:pt>
                <c:pt idx="10">
                  <c:v>Oromo</c:v>
                </c:pt>
                <c:pt idx="11">
                  <c:v>Somali</c:v>
                </c:pt>
                <c:pt idx="12">
                  <c:v>Native American or Alaskan Native</c:v>
                </c:pt>
                <c:pt idx="13">
                  <c:v>White or European American</c:v>
                </c:pt>
                <c:pt idx="14">
                  <c:v>Jamaican</c:v>
                </c:pt>
                <c:pt idx="15">
                  <c:v>Other</c:v>
                </c:pt>
                <c:pt idx="16">
                  <c:v>DNI</c:v>
                </c:pt>
              </c:strCache>
            </c:strRef>
          </c:cat>
          <c:val>
            <c:numRef>
              <c:f>Sheet1!$B$17:$B$33</c:f>
              <c:numCache>
                <c:formatCode>General</c:formatCode>
                <c:ptCount val="17"/>
                <c:pt idx="0">
                  <c:v>5</c:v>
                </c:pt>
                <c:pt idx="1">
                  <c:v>8</c:v>
                </c:pt>
                <c:pt idx="2">
                  <c:v>2</c:v>
                </c:pt>
                <c:pt idx="3">
                  <c:v>1</c:v>
                </c:pt>
                <c:pt idx="4">
                  <c:v>15</c:v>
                </c:pt>
                <c:pt idx="5">
                  <c:v>15</c:v>
                </c:pt>
                <c:pt idx="6">
                  <c:v>1</c:v>
                </c:pt>
                <c:pt idx="7">
                  <c:v>4</c:v>
                </c:pt>
                <c:pt idx="8">
                  <c:v>41</c:v>
                </c:pt>
                <c:pt idx="9">
                  <c:v>3</c:v>
                </c:pt>
                <c:pt idx="10">
                  <c:v>1</c:v>
                </c:pt>
                <c:pt idx="11">
                  <c:v>1</c:v>
                </c:pt>
                <c:pt idx="12">
                  <c:v>7</c:v>
                </c:pt>
                <c:pt idx="13">
                  <c:v>10</c:v>
                </c:pt>
                <c:pt idx="14">
                  <c:v>1</c:v>
                </c:pt>
                <c:pt idx="15">
                  <c:v>1</c:v>
                </c:pt>
                <c:pt idx="16">
                  <c:v>2</c:v>
                </c:pt>
              </c:numCache>
            </c:numRef>
          </c:val>
          <c:extLst>
            <c:ext xmlns:c16="http://schemas.microsoft.com/office/drawing/2014/chart" uri="{C3380CC4-5D6E-409C-BE32-E72D297353CC}">
              <c16:uniqueId val="{00000000-5689-4687-A708-E3924BAE1E24}"/>
            </c:ext>
          </c:extLst>
        </c:ser>
        <c:dLbls>
          <c:dLblPos val="outEnd"/>
          <c:showLegendKey val="0"/>
          <c:showVal val="1"/>
          <c:showCatName val="0"/>
          <c:showSerName val="0"/>
          <c:showPercent val="0"/>
          <c:showBubbleSize val="0"/>
        </c:dLbls>
        <c:gapWidth val="219"/>
        <c:overlap val="-27"/>
        <c:axId val="934767712"/>
        <c:axId val="934349104"/>
      </c:barChart>
      <c:catAx>
        <c:axId val="934767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4349104"/>
        <c:crosses val="autoZero"/>
        <c:auto val="1"/>
        <c:lblAlgn val="ctr"/>
        <c:lblOffset val="100"/>
        <c:noMultiLvlLbl val="0"/>
      </c:catAx>
      <c:valAx>
        <c:axId val="934349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4767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65E5B130-EA0C-4A34-8C9A-87EDF1014251}" type="datetimeFigureOut">
              <a:rPr lang="en-US" smtClean="0"/>
              <a:t>12/9/2019</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5EC7FD4A-924E-42BA-AAB0-D1E59E3F682A}" type="slidenum">
              <a:rPr lang="en-US" smtClean="0"/>
              <a:t>‹#›</a:t>
            </a:fld>
            <a:endParaRPr lang="en-US"/>
          </a:p>
        </p:txBody>
      </p:sp>
    </p:spTree>
    <p:extLst>
      <p:ext uri="{BB962C8B-B14F-4D97-AF65-F5344CB8AC3E}">
        <p14:creationId xmlns:p14="http://schemas.microsoft.com/office/powerpoint/2010/main" val="4180596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C7FD4A-924E-42BA-AAB0-D1E59E3F682A}" type="slidenum">
              <a:rPr lang="en-US" smtClean="0"/>
              <a:t>1</a:t>
            </a:fld>
            <a:endParaRPr lang="en-US"/>
          </a:p>
        </p:txBody>
      </p:sp>
    </p:spTree>
    <p:extLst>
      <p:ext uri="{BB962C8B-B14F-4D97-AF65-F5344CB8AC3E}">
        <p14:creationId xmlns:p14="http://schemas.microsoft.com/office/powerpoint/2010/main" val="3493356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C7FD4A-924E-42BA-AAB0-D1E59E3F682A}" type="slidenum">
              <a:rPr lang="en-US" smtClean="0"/>
              <a:t>3</a:t>
            </a:fld>
            <a:endParaRPr lang="en-US"/>
          </a:p>
        </p:txBody>
      </p:sp>
    </p:spTree>
    <p:extLst>
      <p:ext uri="{BB962C8B-B14F-4D97-AF65-F5344CB8AC3E}">
        <p14:creationId xmlns:p14="http://schemas.microsoft.com/office/powerpoint/2010/main" val="4016348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C7FD4A-924E-42BA-AAB0-D1E59E3F682A}" type="slidenum">
              <a:rPr lang="en-US" smtClean="0"/>
              <a:t>5</a:t>
            </a:fld>
            <a:endParaRPr lang="en-US"/>
          </a:p>
        </p:txBody>
      </p:sp>
    </p:spTree>
    <p:extLst>
      <p:ext uri="{BB962C8B-B14F-4D97-AF65-F5344CB8AC3E}">
        <p14:creationId xmlns:p14="http://schemas.microsoft.com/office/powerpoint/2010/main" val="3787819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C7FD4A-924E-42BA-AAB0-D1E59E3F682A}" type="slidenum">
              <a:rPr lang="en-US" smtClean="0"/>
              <a:t>13</a:t>
            </a:fld>
            <a:endParaRPr lang="en-US"/>
          </a:p>
        </p:txBody>
      </p:sp>
    </p:spTree>
    <p:extLst>
      <p:ext uri="{BB962C8B-B14F-4D97-AF65-F5344CB8AC3E}">
        <p14:creationId xmlns:p14="http://schemas.microsoft.com/office/powerpoint/2010/main" val="7448517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0" y="514351"/>
            <a:ext cx="7772400" cy="1171099"/>
          </a:xfrm>
        </p:spPr>
        <p:txBody>
          <a:bodyPr>
            <a:noAutofit/>
          </a:bodyPr>
          <a:lstStyle>
            <a:lvl1pPr>
              <a:defRPr sz="5400" b="1"/>
            </a:lvl1pPr>
          </a:lstStyle>
          <a:p>
            <a:r>
              <a:rPr lang="en-US" dirty="0"/>
              <a:t>The Brooklyn Bridge </a:t>
            </a:r>
            <a:br>
              <a:rPr lang="en-US" dirty="0"/>
            </a:br>
            <a:r>
              <a:rPr lang="en-US" dirty="0"/>
              <a:t>Alliance for Youth</a:t>
            </a:r>
          </a:p>
        </p:txBody>
      </p:sp>
      <p:sp>
        <p:nvSpPr>
          <p:cNvPr id="3" name="Subtitle 2"/>
          <p:cNvSpPr>
            <a:spLocks noGrp="1"/>
          </p:cNvSpPr>
          <p:nvPr>
            <p:ph type="subTitle" idx="1"/>
          </p:nvPr>
        </p:nvSpPr>
        <p:spPr>
          <a:xfrm>
            <a:off x="1343094" y="195453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A93E88B4-99C1-4762-A35D-FC8986550406}" type="datetime1">
              <a:rPr lang="en-US" smtClean="0"/>
              <a:t>12/9/2019</a:t>
            </a:fld>
            <a:endParaRPr lang="en-US"/>
          </a:p>
        </p:txBody>
      </p:sp>
      <p:sp>
        <p:nvSpPr>
          <p:cNvPr id="5" name="Footer Placeholder 4"/>
          <p:cNvSpPr>
            <a:spLocks noGrp="1"/>
          </p:cNvSpPr>
          <p:nvPr>
            <p:ph type="ftr" sz="quarter" idx="11"/>
          </p:nvPr>
        </p:nvSpPr>
        <p:spPr>
          <a:xfrm>
            <a:off x="0" y="4914900"/>
            <a:ext cx="9144000" cy="2286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B1863C8F-2CA1-404B-857C-D5852A8A7FBA}" type="slidenum">
              <a:rPr lang="en-US" smtClean="0"/>
              <a:t>‹#›</a:t>
            </a:fld>
            <a:endParaRPr lang="en-US"/>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b="9354"/>
          <a:stretch/>
        </p:blipFill>
        <p:spPr>
          <a:xfrm rot="21424643">
            <a:off x="-159719" y="3054557"/>
            <a:ext cx="9413050" cy="2206502"/>
          </a:xfrm>
          <a:prstGeom prst="rect">
            <a:avLst/>
          </a:prstGeom>
        </p:spPr>
      </p:pic>
      <p:pic>
        <p:nvPicPr>
          <p:cNvPr id="10" name="Picture 9"/>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477001" y="3363496"/>
            <a:ext cx="2069940" cy="1588625"/>
          </a:xfrm>
          <a:prstGeom prst="rect">
            <a:avLst/>
          </a:prstGeom>
        </p:spPr>
      </p:pic>
    </p:spTree>
    <p:extLst>
      <p:ext uri="{BB962C8B-B14F-4D97-AF65-F5344CB8AC3E}">
        <p14:creationId xmlns:p14="http://schemas.microsoft.com/office/powerpoint/2010/main" val="4184448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9354"/>
          <a:stretch/>
        </p:blipFill>
        <p:spPr>
          <a:xfrm rot="21424643">
            <a:off x="0" y="4060255"/>
            <a:ext cx="9144000" cy="1200150"/>
          </a:xfrm>
          <a:prstGeom prst="rect">
            <a:avLst/>
          </a:prstGeom>
        </p:spPr>
      </p:pic>
      <p:sp>
        <p:nvSpPr>
          <p:cNvPr id="6" name="Rectangle 5"/>
          <p:cNvSpPr/>
          <p:nvPr userDrawn="1"/>
        </p:nvSpPr>
        <p:spPr>
          <a:xfrm>
            <a:off x="0" y="0"/>
            <a:ext cx="9144000" cy="171450"/>
          </a:xfrm>
          <a:prstGeom prst="rect">
            <a:avLst/>
          </a:prstGeom>
          <a:solidFill>
            <a:srgbClr val="69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0197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668011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2400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40433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Opportunity Site Presentation	</a:t>
            </a:r>
          </a:p>
          <a:p>
            <a:r>
              <a:rPr lang="en-US" dirty="0"/>
              <a:t>December 9, 2019</a:t>
            </a:r>
          </a:p>
        </p:txBody>
      </p:sp>
      <p:sp>
        <p:nvSpPr>
          <p:cNvPr id="5" name="TextBox 4"/>
          <p:cNvSpPr txBox="1"/>
          <p:nvPr/>
        </p:nvSpPr>
        <p:spPr>
          <a:xfrm>
            <a:off x="838200" y="1062991"/>
            <a:ext cx="7772400" cy="646331"/>
          </a:xfrm>
          <a:prstGeom prst="rect">
            <a:avLst/>
          </a:prstGeom>
          <a:noFill/>
        </p:spPr>
        <p:txBody>
          <a:bodyPr wrap="square" rtlCol="0">
            <a:spAutoFit/>
          </a:bodyPr>
          <a:lstStyle/>
          <a:p>
            <a:r>
              <a:rPr lang="en-US" sz="3600" b="1" dirty="0"/>
              <a:t>The Brooklyn Bridge Alliance for Youth</a:t>
            </a:r>
          </a:p>
        </p:txBody>
      </p:sp>
    </p:spTree>
    <p:extLst>
      <p:ext uri="{BB962C8B-B14F-4D97-AF65-F5344CB8AC3E}">
        <p14:creationId xmlns:p14="http://schemas.microsoft.com/office/powerpoint/2010/main" val="1986376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A8839-4EEE-4ADD-B04A-A39466424817}"/>
              </a:ext>
            </a:extLst>
          </p:cNvPr>
          <p:cNvSpPr>
            <a:spLocks noGrp="1"/>
          </p:cNvSpPr>
          <p:nvPr>
            <p:ph type="title"/>
          </p:nvPr>
        </p:nvSpPr>
        <p:spPr/>
        <p:txBody>
          <a:bodyPr/>
          <a:lstStyle/>
          <a:p>
            <a:r>
              <a:rPr lang="en-US" dirty="0"/>
              <a:t>Here’s what Youth Said</a:t>
            </a:r>
          </a:p>
        </p:txBody>
      </p:sp>
      <p:sp>
        <p:nvSpPr>
          <p:cNvPr id="3" name="Content Placeholder 2">
            <a:extLst>
              <a:ext uri="{FF2B5EF4-FFF2-40B4-BE49-F238E27FC236}">
                <a16:creationId xmlns:a16="http://schemas.microsoft.com/office/drawing/2014/main" id="{4E1D6D3D-7C5C-41E8-937A-5D454BD2B058}"/>
              </a:ext>
            </a:extLst>
          </p:cNvPr>
          <p:cNvSpPr>
            <a:spLocks noGrp="1"/>
          </p:cNvSpPr>
          <p:nvPr>
            <p:ph idx="1"/>
          </p:nvPr>
        </p:nvSpPr>
        <p:spPr>
          <a:xfrm>
            <a:off x="457200" y="1200151"/>
            <a:ext cx="8001000" cy="761999"/>
          </a:xfrm>
        </p:spPr>
        <p:txBody>
          <a:bodyPr>
            <a:normAutofit/>
          </a:bodyPr>
          <a:lstStyle/>
          <a:p>
            <a:pPr marL="0" lvl="0" indent="0">
              <a:buNone/>
            </a:pPr>
            <a:r>
              <a:rPr lang="en-US" b="1" dirty="0"/>
              <a:t>2. Expanded Retail and Entertainment Options</a:t>
            </a:r>
            <a:endParaRPr lang="en-US" dirty="0"/>
          </a:p>
          <a:p>
            <a:endParaRPr lang="en-US" dirty="0"/>
          </a:p>
        </p:txBody>
      </p:sp>
      <p:sp>
        <p:nvSpPr>
          <p:cNvPr id="4" name="Content Placeholder 2">
            <a:extLst>
              <a:ext uri="{FF2B5EF4-FFF2-40B4-BE49-F238E27FC236}">
                <a16:creationId xmlns:a16="http://schemas.microsoft.com/office/drawing/2014/main" id="{B616A98E-C233-4E72-AFE7-0EE90C0A0B31}"/>
              </a:ext>
            </a:extLst>
          </p:cNvPr>
          <p:cNvSpPr txBox="1">
            <a:spLocks/>
          </p:cNvSpPr>
          <p:nvPr/>
        </p:nvSpPr>
        <p:spPr>
          <a:xfrm>
            <a:off x="437941" y="2190750"/>
            <a:ext cx="8001000" cy="10667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5" name="TextBox 4">
            <a:extLst>
              <a:ext uri="{FF2B5EF4-FFF2-40B4-BE49-F238E27FC236}">
                <a16:creationId xmlns:a16="http://schemas.microsoft.com/office/drawing/2014/main" id="{0D36DCA3-FDFC-4E2B-B0EA-F1E85E3EFBB8}"/>
              </a:ext>
            </a:extLst>
          </p:cNvPr>
          <p:cNvSpPr txBox="1"/>
          <p:nvPr/>
        </p:nvSpPr>
        <p:spPr>
          <a:xfrm>
            <a:off x="685800" y="1962150"/>
            <a:ext cx="3657600" cy="1754326"/>
          </a:xfrm>
          <a:prstGeom prst="rect">
            <a:avLst/>
          </a:prstGeom>
          <a:noFill/>
        </p:spPr>
        <p:txBody>
          <a:bodyPr wrap="square" rtlCol="0">
            <a:spAutoFit/>
          </a:bodyPr>
          <a:lstStyle/>
          <a:p>
            <a:r>
              <a:rPr lang="en-US" b="1" dirty="0"/>
              <a:t>What they want </a:t>
            </a:r>
          </a:p>
          <a:p>
            <a:pPr marL="285750" indent="-285750">
              <a:buFont typeface="Arial" panose="020B0604020202020204" pitchFamily="34" charset="0"/>
              <a:buChar char="•"/>
            </a:pPr>
            <a:r>
              <a:rPr lang="en-US" b="1" dirty="0"/>
              <a:t>More retail options</a:t>
            </a:r>
          </a:p>
          <a:p>
            <a:pPr marL="742950" lvl="1" indent="-285750">
              <a:buFont typeface="Arial" panose="020B0604020202020204" pitchFamily="34" charset="0"/>
              <a:buChar char="•"/>
            </a:pPr>
            <a:r>
              <a:rPr lang="en-US" b="1" dirty="0"/>
              <a:t>Mall, brand stores</a:t>
            </a:r>
          </a:p>
          <a:p>
            <a:pPr marL="285750" indent="-285750">
              <a:buFont typeface="Arial" panose="020B0604020202020204" pitchFamily="34" charset="0"/>
              <a:buChar char="•"/>
            </a:pPr>
            <a:r>
              <a:rPr lang="en-US" b="1" dirty="0"/>
              <a:t>More entertainment options like… </a:t>
            </a:r>
          </a:p>
          <a:p>
            <a:pPr lvl="1"/>
            <a:endParaRPr lang="en-US" b="1" dirty="0"/>
          </a:p>
        </p:txBody>
      </p:sp>
      <p:sp>
        <p:nvSpPr>
          <p:cNvPr id="7" name="TextBox 6">
            <a:extLst>
              <a:ext uri="{FF2B5EF4-FFF2-40B4-BE49-F238E27FC236}">
                <a16:creationId xmlns:a16="http://schemas.microsoft.com/office/drawing/2014/main" id="{22B5F122-5B49-448C-9CD1-B08FAF2BD5C6}"/>
              </a:ext>
            </a:extLst>
          </p:cNvPr>
          <p:cNvSpPr txBox="1"/>
          <p:nvPr/>
        </p:nvSpPr>
        <p:spPr>
          <a:xfrm>
            <a:off x="685800" y="3321576"/>
            <a:ext cx="2286000" cy="1200329"/>
          </a:xfrm>
          <a:prstGeom prst="rect">
            <a:avLst/>
          </a:prstGeom>
          <a:noFill/>
        </p:spPr>
        <p:txBody>
          <a:bodyPr wrap="square" rtlCol="0">
            <a:spAutoFit/>
          </a:bodyPr>
          <a:lstStyle/>
          <a:p>
            <a:pPr marL="742950" lvl="1" indent="-285750">
              <a:buFont typeface="Arial" panose="020B0604020202020204" pitchFamily="34" charset="0"/>
              <a:buChar char="•"/>
            </a:pPr>
            <a:r>
              <a:rPr lang="en-US" b="1" dirty="0"/>
              <a:t>Bowling</a:t>
            </a:r>
          </a:p>
          <a:p>
            <a:pPr marL="742950" lvl="1" indent="-285750">
              <a:buFont typeface="Arial" panose="020B0604020202020204" pitchFamily="34" charset="0"/>
              <a:buChar char="•"/>
            </a:pPr>
            <a:r>
              <a:rPr lang="en-US" b="1" dirty="0"/>
              <a:t>Movie Theatres</a:t>
            </a:r>
          </a:p>
          <a:p>
            <a:endParaRPr lang="en-US" dirty="0"/>
          </a:p>
        </p:txBody>
      </p:sp>
      <p:sp>
        <p:nvSpPr>
          <p:cNvPr id="8" name="TextBox 7">
            <a:extLst>
              <a:ext uri="{FF2B5EF4-FFF2-40B4-BE49-F238E27FC236}">
                <a16:creationId xmlns:a16="http://schemas.microsoft.com/office/drawing/2014/main" id="{68B3AE2F-5FBA-4BD9-8BDA-100FF3101306}"/>
              </a:ext>
            </a:extLst>
          </p:cNvPr>
          <p:cNvSpPr txBox="1"/>
          <p:nvPr/>
        </p:nvSpPr>
        <p:spPr>
          <a:xfrm>
            <a:off x="4191000" y="1985485"/>
            <a:ext cx="3657600" cy="1754326"/>
          </a:xfrm>
          <a:prstGeom prst="rect">
            <a:avLst/>
          </a:prstGeom>
          <a:noFill/>
        </p:spPr>
        <p:txBody>
          <a:bodyPr wrap="square" rtlCol="0">
            <a:spAutoFit/>
          </a:bodyPr>
          <a:lstStyle/>
          <a:p>
            <a:r>
              <a:rPr lang="en-US" b="1" dirty="0"/>
              <a:t>What they don’t want </a:t>
            </a:r>
          </a:p>
          <a:p>
            <a:pPr marL="285750" indent="-285750">
              <a:buFont typeface="Arial" panose="020B0604020202020204" pitchFamily="34" charset="0"/>
              <a:buChar char="•"/>
            </a:pPr>
            <a:r>
              <a:rPr lang="en-US" b="1" dirty="0"/>
              <a:t>Large entertainment businesses without accessible pricing options</a:t>
            </a:r>
          </a:p>
          <a:p>
            <a:pPr marL="742950" lvl="1" indent="-285750">
              <a:buFont typeface="Arial" panose="020B0604020202020204" pitchFamily="34" charset="0"/>
              <a:buChar char="•"/>
            </a:pPr>
            <a:r>
              <a:rPr lang="en-US" b="1" dirty="0" err="1"/>
              <a:t>Eg.</a:t>
            </a:r>
            <a:r>
              <a:rPr lang="en-US" b="1" dirty="0"/>
              <a:t> Top Golf </a:t>
            </a:r>
          </a:p>
          <a:p>
            <a:pPr lvl="1"/>
            <a:endParaRPr lang="en-US" b="1" dirty="0"/>
          </a:p>
        </p:txBody>
      </p:sp>
    </p:spTree>
    <p:extLst>
      <p:ext uri="{BB962C8B-B14F-4D97-AF65-F5344CB8AC3E}">
        <p14:creationId xmlns:p14="http://schemas.microsoft.com/office/powerpoint/2010/main" val="224264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A8839-4EEE-4ADD-B04A-A39466424817}"/>
              </a:ext>
            </a:extLst>
          </p:cNvPr>
          <p:cNvSpPr>
            <a:spLocks noGrp="1"/>
          </p:cNvSpPr>
          <p:nvPr>
            <p:ph type="title"/>
          </p:nvPr>
        </p:nvSpPr>
        <p:spPr/>
        <p:txBody>
          <a:bodyPr/>
          <a:lstStyle/>
          <a:p>
            <a:r>
              <a:rPr lang="en-US" dirty="0"/>
              <a:t>Here’s what Youth Said</a:t>
            </a:r>
          </a:p>
        </p:txBody>
      </p:sp>
      <p:sp>
        <p:nvSpPr>
          <p:cNvPr id="3" name="Content Placeholder 2">
            <a:extLst>
              <a:ext uri="{FF2B5EF4-FFF2-40B4-BE49-F238E27FC236}">
                <a16:creationId xmlns:a16="http://schemas.microsoft.com/office/drawing/2014/main" id="{4E1D6D3D-7C5C-41E8-937A-5D454BD2B058}"/>
              </a:ext>
            </a:extLst>
          </p:cNvPr>
          <p:cNvSpPr>
            <a:spLocks noGrp="1"/>
          </p:cNvSpPr>
          <p:nvPr>
            <p:ph idx="1"/>
          </p:nvPr>
        </p:nvSpPr>
        <p:spPr>
          <a:xfrm>
            <a:off x="457200" y="1200151"/>
            <a:ext cx="8001000" cy="1066799"/>
          </a:xfrm>
        </p:spPr>
        <p:txBody>
          <a:bodyPr>
            <a:normAutofit lnSpcReduction="10000"/>
          </a:bodyPr>
          <a:lstStyle/>
          <a:p>
            <a:pPr marL="0" lvl="0" indent="0">
              <a:buNone/>
            </a:pPr>
            <a:r>
              <a:rPr lang="en-US" b="1" dirty="0"/>
              <a:t>3. Affordable housing opportunities and expanded housing</a:t>
            </a:r>
            <a:endParaRPr lang="en-US" dirty="0"/>
          </a:p>
          <a:p>
            <a:endParaRPr lang="en-US" dirty="0"/>
          </a:p>
        </p:txBody>
      </p:sp>
      <p:sp>
        <p:nvSpPr>
          <p:cNvPr id="4" name="Content Placeholder 2">
            <a:extLst>
              <a:ext uri="{FF2B5EF4-FFF2-40B4-BE49-F238E27FC236}">
                <a16:creationId xmlns:a16="http://schemas.microsoft.com/office/drawing/2014/main" id="{B616A98E-C233-4E72-AFE7-0EE90C0A0B31}"/>
              </a:ext>
            </a:extLst>
          </p:cNvPr>
          <p:cNvSpPr txBox="1">
            <a:spLocks/>
          </p:cNvSpPr>
          <p:nvPr/>
        </p:nvSpPr>
        <p:spPr>
          <a:xfrm>
            <a:off x="437941" y="2190750"/>
            <a:ext cx="8001000" cy="10667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5" name="TextBox 4">
            <a:extLst>
              <a:ext uri="{FF2B5EF4-FFF2-40B4-BE49-F238E27FC236}">
                <a16:creationId xmlns:a16="http://schemas.microsoft.com/office/drawing/2014/main" id="{EAC9DE36-92F0-4EED-A7F3-1B4613CDB727}"/>
              </a:ext>
            </a:extLst>
          </p:cNvPr>
          <p:cNvSpPr txBox="1"/>
          <p:nvPr/>
        </p:nvSpPr>
        <p:spPr>
          <a:xfrm>
            <a:off x="800100" y="2250412"/>
            <a:ext cx="3657600" cy="1754326"/>
          </a:xfrm>
          <a:prstGeom prst="rect">
            <a:avLst/>
          </a:prstGeom>
          <a:noFill/>
        </p:spPr>
        <p:txBody>
          <a:bodyPr wrap="square" rtlCol="0">
            <a:spAutoFit/>
          </a:bodyPr>
          <a:lstStyle/>
          <a:p>
            <a:r>
              <a:rPr lang="en-US" b="1" dirty="0"/>
              <a:t>What they want </a:t>
            </a:r>
          </a:p>
          <a:p>
            <a:pPr marL="285750" indent="-285750">
              <a:buFont typeface="Arial" panose="020B0604020202020204" pitchFamily="34" charset="0"/>
              <a:buChar char="•"/>
            </a:pPr>
            <a:r>
              <a:rPr lang="en-US" b="1" dirty="0"/>
              <a:t>Affordable housing that could accommodate families in Brooklyn Center</a:t>
            </a:r>
          </a:p>
          <a:p>
            <a:pPr marL="285750" indent="-285750">
              <a:buFont typeface="Arial" panose="020B0604020202020204" pitchFamily="34" charset="0"/>
              <a:buChar char="•"/>
            </a:pPr>
            <a:r>
              <a:rPr lang="en-US" b="1" dirty="0"/>
              <a:t>Housing for homeless</a:t>
            </a:r>
          </a:p>
          <a:p>
            <a:pPr lvl="1"/>
            <a:endParaRPr lang="en-US" b="1" dirty="0"/>
          </a:p>
        </p:txBody>
      </p:sp>
      <p:sp>
        <p:nvSpPr>
          <p:cNvPr id="6" name="TextBox 5">
            <a:extLst>
              <a:ext uri="{FF2B5EF4-FFF2-40B4-BE49-F238E27FC236}">
                <a16:creationId xmlns:a16="http://schemas.microsoft.com/office/drawing/2014/main" id="{C0DB3B58-5A56-4623-A96B-C50FEC3698A2}"/>
              </a:ext>
            </a:extLst>
          </p:cNvPr>
          <p:cNvSpPr txBox="1"/>
          <p:nvPr/>
        </p:nvSpPr>
        <p:spPr>
          <a:xfrm>
            <a:off x="4418344" y="2234711"/>
            <a:ext cx="3657600" cy="1754326"/>
          </a:xfrm>
          <a:prstGeom prst="rect">
            <a:avLst/>
          </a:prstGeom>
          <a:noFill/>
        </p:spPr>
        <p:txBody>
          <a:bodyPr wrap="square" rtlCol="0">
            <a:spAutoFit/>
          </a:bodyPr>
          <a:lstStyle/>
          <a:p>
            <a:r>
              <a:rPr lang="en-US" b="1" dirty="0"/>
              <a:t>What they don’t want</a:t>
            </a:r>
          </a:p>
          <a:p>
            <a:pPr marL="285750" indent="-285750">
              <a:buFont typeface="Arial" panose="020B0604020202020204" pitchFamily="34" charset="0"/>
              <a:buChar char="•"/>
            </a:pPr>
            <a:r>
              <a:rPr lang="en-US" b="1" dirty="0"/>
              <a:t>Housing disparity as a result of these developments</a:t>
            </a:r>
          </a:p>
          <a:p>
            <a:pPr marL="742950" lvl="1" indent="-285750">
              <a:buFont typeface="Arial" panose="020B0604020202020204" pitchFamily="34" charset="0"/>
              <a:buChar char="•"/>
            </a:pPr>
            <a:r>
              <a:rPr lang="en-US" b="1" dirty="0" err="1"/>
              <a:t>Eg.</a:t>
            </a:r>
            <a:r>
              <a:rPr lang="en-US" b="1" dirty="0"/>
              <a:t> Increasing rent which burdens residents</a:t>
            </a:r>
          </a:p>
          <a:p>
            <a:pPr lvl="1"/>
            <a:endParaRPr lang="en-US" b="1" dirty="0"/>
          </a:p>
        </p:txBody>
      </p:sp>
    </p:spTree>
    <p:extLst>
      <p:ext uri="{BB962C8B-B14F-4D97-AF65-F5344CB8AC3E}">
        <p14:creationId xmlns:p14="http://schemas.microsoft.com/office/powerpoint/2010/main" val="87085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A8839-4EEE-4ADD-B04A-A39466424817}"/>
              </a:ext>
            </a:extLst>
          </p:cNvPr>
          <p:cNvSpPr>
            <a:spLocks noGrp="1"/>
          </p:cNvSpPr>
          <p:nvPr>
            <p:ph type="title"/>
          </p:nvPr>
        </p:nvSpPr>
        <p:spPr/>
        <p:txBody>
          <a:bodyPr/>
          <a:lstStyle/>
          <a:p>
            <a:r>
              <a:rPr lang="en-US" dirty="0"/>
              <a:t>Here’s what Youth Said</a:t>
            </a:r>
          </a:p>
        </p:txBody>
      </p:sp>
      <p:sp>
        <p:nvSpPr>
          <p:cNvPr id="3" name="Content Placeholder 2">
            <a:extLst>
              <a:ext uri="{FF2B5EF4-FFF2-40B4-BE49-F238E27FC236}">
                <a16:creationId xmlns:a16="http://schemas.microsoft.com/office/drawing/2014/main" id="{4E1D6D3D-7C5C-41E8-937A-5D454BD2B058}"/>
              </a:ext>
            </a:extLst>
          </p:cNvPr>
          <p:cNvSpPr>
            <a:spLocks noGrp="1"/>
          </p:cNvSpPr>
          <p:nvPr>
            <p:ph idx="1"/>
          </p:nvPr>
        </p:nvSpPr>
        <p:spPr>
          <a:xfrm>
            <a:off x="457200" y="1200151"/>
            <a:ext cx="8001000" cy="1066799"/>
          </a:xfrm>
        </p:spPr>
        <p:txBody>
          <a:bodyPr>
            <a:normAutofit lnSpcReduction="10000"/>
          </a:bodyPr>
          <a:lstStyle/>
          <a:p>
            <a:pPr marL="0" lvl="0" indent="0">
              <a:buNone/>
            </a:pPr>
            <a:r>
              <a:rPr lang="en-US" b="1" dirty="0"/>
              <a:t>4. Community Spaces for Youth and Families to bond</a:t>
            </a:r>
            <a:endParaRPr lang="en-US" dirty="0"/>
          </a:p>
          <a:p>
            <a:endParaRPr lang="en-US" dirty="0"/>
          </a:p>
        </p:txBody>
      </p:sp>
      <p:sp>
        <p:nvSpPr>
          <p:cNvPr id="4" name="Content Placeholder 2">
            <a:extLst>
              <a:ext uri="{FF2B5EF4-FFF2-40B4-BE49-F238E27FC236}">
                <a16:creationId xmlns:a16="http://schemas.microsoft.com/office/drawing/2014/main" id="{B616A98E-C233-4E72-AFE7-0EE90C0A0B31}"/>
              </a:ext>
            </a:extLst>
          </p:cNvPr>
          <p:cNvSpPr txBox="1">
            <a:spLocks/>
          </p:cNvSpPr>
          <p:nvPr/>
        </p:nvSpPr>
        <p:spPr>
          <a:xfrm>
            <a:off x="437941" y="2190750"/>
            <a:ext cx="8001000" cy="10667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5" name="TextBox 4">
            <a:extLst>
              <a:ext uri="{FF2B5EF4-FFF2-40B4-BE49-F238E27FC236}">
                <a16:creationId xmlns:a16="http://schemas.microsoft.com/office/drawing/2014/main" id="{31DB4C9E-0F94-4310-BCB8-E762DE85A0C4}"/>
              </a:ext>
            </a:extLst>
          </p:cNvPr>
          <p:cNvSpPr txBox="1"/>
          <p:nvPr/>
        </p:nvSpPr>
        <p:spPr>
          <a:xfrm>
            <a:off x="800100" y="2250412"/>
            <a:ext cx="3657600" cy="2308324"/>
          </a:xfrm>
          <a:prstGeom prst="rect">
            <a:avLst/>
          </a:prstGeom>
          <a:noFill/>
        </p:spPr>
        <p:txBody>
          <a:bodyPr wrap="square" rtlCol="0">
            <a:spAutoFit/>
          </a:bodyPr>
          <a:lstStyle/>
          <a:p>
            <a:r>
              <a:rPr lang="en-US" b="1" dirty="0"/>
              <a:t>What they want </a:t>
            </a:r>
          </a:p>
          <a:p>
            <a:pPr marL="285750" indent="-285750">
              <a:buFont typeface="Arial" panose="020B0604020202020204" pitchFamily="34" charset="0"/>
              <a:buChar char="•"/>
            </a:pPr>
            <a:r>
              <a:rPr lang="en-US" b="1" dirty="0"/>
              <a:t>Spaces for youth and families to bond with their larger community</a:t>
            </a:r>
          </a:p>
          <a:p>
            <a:pPr marL="742950" lvl="1" indent="-285750">
              <a:buFont typeface="Arial" panose="020B0604020202020204" pitchFamily="34" charset="0"/>
              <a:buChar char="•"/>
            </a:pPr>
            <a:r>
              <a:rPr lang="en-US" b="1" dirty="0"/>
              <a:t>Festivals, Parades, Themes</a:t>
            </a:r>
          </a:p>
          <a:p>
            <a:pPr marL="742950" lvl="1" indent="-285750">
              <a:buFont typeface="Arial" panose="020B0604020202020204" pitchFamily="34" charset="0"/>
              <a:buChar char="•"/>
            </a:pPr>
            <a:r>
              <a:rPr lang="en-US" b="1" dirty="0"/>
              <a:t>Public art – Graffiti / Mural Wall</a:t>
            </a:r>
          </a:p>
          <a:p>
            <a:pPr lvl="1"/>
            <a:endParaRPr lang="en-US" b="1" dirty="0"/>
          </a:p>
        </p:txBody>
      </p:sp>
      <p:sp>
        <p:nvSpPr>
          <p:cNvPr id="6" name="TextBox 5">
            <a:extLst>
              <a:ext uri="{FF2B5EF4-FFF2-40B4-BE49-F238E27FC236}">
                <a16:creationId xmlns:a16="http://schemas.microsoft.com/office/drawing/2014/main" id="{5CE41B4C-AC7E-4314-B5E8-FDA5D9112A34}"/>
              </a:ext>
            </a:extLst>
          </p:cNvPr>
          <p:cNvSpPr txBox="1"/>
          <p:nvPr/>
        </p:nvSpPr>
        <p:spPr>
          <a:xfrm>
            <a:off x="4418344" y="2234711"/>
            <a:ext cx="3657600" cy="1477328"/>
          </a:xfrm>
          <a:prstGeom prst="rect">
            <a:avLst/>
          </a:prstGeom>
          <a:noFill/>
        </p:spPr>
        <p:txBody>
          <a:bodyPr wrap="square" rtlCol="0">
            <a:spAutoFit/>
          </a:bodyPr>
          <a:lstStyle/>
          <a:p>
            <a:r>
              <a:rPr lang="en-US" b="1" dirty="0"/>
              <a:t>What they don’t want</a:t>
            </a:r>
          </a:p>
          <a:p>
            <a:pPr marL="285750" indent="-285750">
              <a:buFont typeface="Arial" panose="020B0604020202020204" pitchFamily="34" charset="0"/>
              <a:buChar char="•"/>
            </a:pPr>
            <a:r>
              <a:rPr lang="en-US" b="1" dirty="0"/>
              <a:t>“Not just sports” – Community engagement for youth and families in all interests</a:t>
            </a:r>
          </a:p>
          <a:p>
            <a:pPr lvl="1"/>
            <a:endParaRPr lang="en-US" b="1" dirty="0"/>
          </a:p>
        </p:txBody>
      </p:sp>
    </p:spTree>
    <p:extLst>
      <p:ext uri="{BB962C8B-B14F-4D97-AF65-F5344CB8AC3E}">
        <p14:creationId xmlns:p14="http://schemas.microsoft.com/office/powerpoint/2010/main" val="208696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D80F89F-333C-4856-8083-73EE7D646DE7}"/>
              </a:ext>
            </a:extLst>
          </p:cNvPr>
          <p:cNvSpPr txBox="1">
            <a:spLocks/>
          </p:cNvSpPr>
          <p:nvPr/>
        </p:nvSpPr>
        <p:spPr>
          <a:xfrm>
            <a:off x="464736" y="1166873"/>
            <a:ext cx="4114800" cy="5333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US" sz="1800" b="1" dirty="0"/>
              <a:t>5. Teen Specific Spaces</a:t>
            </a:r>
            <a:endParaRPr lang="en-US" sz="1800" dirty="0"/>
          </a:p>
        </p:txBody>
      </p:sp>
      <p:sp>
        <p:nvSpPr>
          <p:cNvPr id="8" name="Content Placeholder 2">
            <a:extLst>
              <a:ext uri="{FF2B5EF4-FFF2-40B4-BE49-F238E27FC236}">
                <a16:creationId xmlns:a16="http://schemas.microsoft.com/office/drawing/2014/main" id="{09D37A41-C6D1-429C-8A83-7E72620C8660}"/>
              </a:ext>
            </a:extLst>
          </p:cNvPr>
          <p:cNvSpPr txBox="1">
            <a:spLocks/>
          </p:cNvSpPr>
          <p:nvPr/>
        </p:nvSpPr>
        <p:spPr>
          <a:xfrm>
            <a:off x="501580" y="1633156"/>
            <a:ext cx="4114800" cy="5333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US" sz="1800" b="1" dirty="0"/>
              <a:t>6. Food Diversity</a:t>
            </a:r>
            <a:endParaRPr lang="en-US" sz="1800" dirty="0"/>
          </a:p>
        </p:txBody>
      </p:sp>
      <p:sp>
        <p:nvSpPr>
          <p:cNvPr id="9" name="Content Placeholder 2">
            <a:extLst>
              <a:ext uri="{FF2B5EF4-FFF2-40B4-BE49-F238E27FC236}">
                <a16:creationId xmlns:a16="http://schemas.microsoft.com/office/drawing/2014/main" id="{E0CC727F-96A2-4211-AE11-2FD6FB135128}"/>
              </a:ext>
            </a:extLst>
          </p:cNvPr>
          <p:cNvSpPr txBox="1">
            <a:spLocks/>
          </p:cNvSpPr>
          <p:nvPr/>
        </p:nvSpPr>
        <p:spPr>
          <a:xfrm>
            <a:off x="457200" y="2184774"/>
            <a:ext cx="4114800" cy="5333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US" sz="1800" b="1" dirty="0"/>
              <a:t>7. Sports and Recreation</a:t>
            </a:r>
            <a:endParaRPr lang="en-US" sz="1800" dirty="0"/>
          </a:p>
        </p:txBody>
      </p:sp>
      <p:sp>
        <p:nvSpPr>
          <p:cNvPr id="10" name="Content Placeholder 2">
            <a:extLst>
              <a:ext uri="{FF2B5EF4-FFF2-40B4-BE49-F238E27FC236}">
                <a16:creationId xmlns:a16="http://schemas.microsoft.com/office/drawing/2014/main" id="{3E63D6FC-A625-4C33-A609-98801065A340}"/>
              </a:ext>
            </a:extLst>
          </p:cNvPr>
          <p:cNvSpPr txBox="1">
            <a:spLocks/>
          </p:cNvSpPr>
          <p:nvPr/>
        </p:nvSpPr>
        <p:spPr>
          <a:xfrm>
            <a:off x="452651" y="2751731"/>
            <a:ext cx="4114800" cy="5333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US" sz="1800" b="1" dirty="0"/>
              <a:t>8. More job opportunities for youth and adults</a:t>
            </a:r>
            <a:endParaRPr lang="en-US" sz="1800" dirty="0"/>
          </a:p>
        </p:txBody>
      </p:sp>
      <p:sp>
        <p:nvSpPr>
          <p:cNvPr id="11" name="Content Placeholder 2">
            <a:extLst>
              <a:ext uri="{FF2B5EF4-FFF2-40B4-BE49-F238E27FC236}">
                <a16:creationId xmlns:a16="http://schemas.microsoft.com/office/drawing/2014/main" id="{3178D022-ABD3-4C7C-BA6C-60056E23CA93}"/>
              </a:ext>
            </a:extLst>
          </p:cNvPr>
          <p:cNvSpPr txBox="1">
            <a:spLocks/>
          </p:cNvSpPr>
          <p:nvPr/>
        </p:nvSpPr>
        <p:spPr>
          <a:xfrm>
            <a:off x="501580" y="3437461"/>
            <a:ext cx="4114800" cy="5333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US" sz="1800" b="1" dirty="0"/>
              <a:t>9. Roads and Transportation</a:t>
            </a:r>
            <a:endParaRPr lang="en-US" sz="1800" dirty="0"/>
          </a:p>
        </p:txBody>
      </p:sp>
      <p:sp>
        <p:nvSpPr>
          <p:cNvPr id="12" name="Content Placeholder 2">
            <a:extLst>
              <a:ext uri="{FF2B5EF4-FFF2-40B4-BE49-F238E27FC236}">
                <a16:creationId xmlns:a16="http://schemas.microsoft.com/office/drawing/2014/main" id="{6A45589F-0C0F-4BA6-8231-E77CBAF62FF2}"/>
              </a:ext>
            </a:extLst>
          </p:cNvPr>
          <p:cNvSpPr txBox="1">
            <a:spLocks/>
          </p:cNvSpPr>
          <p:nvPr/>
        </p:nvSpPr>
        <p:spPr>
          <a:xfrm>
            <a:off x="501580" y="4004418"/>
            <a:ext cx="4114800" cy="5333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US" sz="1800" b="1" dirty="0"/>
              <a:t>10. Safe and Welcoming Community</a:t>
            </a:r>
            <a:endParaRPr lang="en-US" sz="1800" dirty="0"/>
          </a:p>
        </p:txBody>
      </p:sp>
      <p:sp>
        <p:nvSpPr>
          <p:cNvPr id="13" name="Content Placeholder 2">
            <a:extLst>
              <a:ext uri="{FF2B5EF4-FFF2-40B4-BE49-F238E27FC236}">
                <a16:creationId xmlns:a16="http://schemas.microsoft.com/office/drawing/2014/main" id="{203AA813-CD2D-4EC6-A2E6-14FBD2964C39}"/>
              </a:ext>
            </a:extLst>
          </p:cNvPr>
          <p:cNvSpPr txBox="1">
            <a:spLocks/>
          </p:cNvSpPr>
          <p:nvPr/>
        </p:nvSpPr>
        <p:spPr>
          <a:xfrm>
            <a:off x="4505849" y="1593818"/>
            <a:ext cx="4114800" cy="5333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US" sz="1800" b="1" dirty="0"/>
              <a:t>11. Care for the environment</a:t>
            </a:r>
            <a:endParaRPr lang="en-US" sz="1800" dirty="0"/>
          </a:p>
        </p:txBody>
      </p:sp>
      <p:sp>
        <p:nvSpPr>
          <p:cNvPr id="14" name="Content Placeholder 2">
            <a:extLst>
              <a:ext uri="{FF2B5EF4-FFF2-40B4-BE49-F238E27FC236}">
                <a16:creationId xmlns:a16="http://schemas.microsoft.com/office/drawing/2014/main" id="{EB9C420E-2745-496F-B254-091CF7ADC0D8}"/>
              </a:ext>
            </a:extLst>
          </p:cNvPr>
          <p:cNvSpPr txBox="1">
            <a:spLocks/>
          </p:cNvSpPr>
          <p:nvPr/>
        </p:nvSpPr>
        <p:spPr>
          <a:xfrm>
            <a:off x="4504174" y="2128292"/>
            <a:ext cx="4114800" cy="5333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US" sz="1800" b="1" dirty="0"/>
              <a:t>12. Other</a:t>
            </a:r>
            <a:endParaRPr lang="en-US" sz="1800" dirty="0"/>
          </a:p>
        </p:txBody>
      </p:sp>
      <p:sp>
        <p:nvSpPr>
          <p:cNvPr id="17" name="Title 1">
            <a:extLst>
              <a:ext uri="{FF2B5EF4-FFF2-40B4-BE49-F238E27FC236}">
                <a16:creationId xmlns:a16="http://schemas.microsoft.com/office/drawing/2014/main" id="{D22BB4FC-AC1A-4E15-96BA-39A0FE3B822E}"/>
              </a:ext>
            </a:extLst>
          </p:cNvPr>
          <p:cNvSpPr txBox="1">
            <a:spLocks/>
          </p:cNvSpPr>
          <p:nvPr/>
        </p:nvSpPr>
        <p:spPr>
          <a:xfrm>
            <a:off x="457200" y="218509"/>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Additionally…</a:t>
            </a:r>
          </a:p>
        </p:txBody>
      </p:sp>
    </p:spTree>
    <p:extLst>
      <p:ext uri="{BB962C8B-B14F-4D97-AF65-F5344CB8AC3E}">
        <p14:creationId xmlns:p14="http://schemas.microsoft.com/office/powerpoint/2010/main" val="223049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ABABF-8BFB-4A25-8F85-290C33E4336A}"/>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877D5367-FB2F-4BB3-A9AE-5ADA09D5E362}"/>
              </a:ext>
            </a:extLst>
          </p:cNvPr>
          <p:cNvSpPr>
            <a:spLocks noGrp="1"/>
          </p:cNvSpPr>
          <p:nvPr>
            <p:ph idx="1"/>
          </p:nvPr>
        </p:nvSpPr>
        <p:spPr>
          <a:xfrm>
            <a:off x="380613" y="821533"/>
            <a:ext cx="8229600" cy="670321"/>
          </a:xfrm>
        </p:spPr>
        <p:txBody>
          <a:bodyPr>
            <a:normAutofit/>
          </a:bodyPr>
          <a:lstStyle/>
          <a:p>
            <a:r>
              <a:rPr lang="en-US" sz="2200" dirty="0"/>
              <a:t>Four Major Themes</a:t>
            </a:r>
          </a:p>
        </p:txBody>
      </p:sp>
      <p:sp>
        <p:nvSpPr>
          <p:cNvPr id="4" name="TextBox 3">
            <a:extLst>
              <a:ext uri="{FF2B5EF4-FFF2-40B4-BE49-F238E27FC236}">
                <a16:creationId xmlns:a16="http://schemas.microsoft.com/office/drawing/2014/main" id="{D6528AB1-9435-42E7-8572-E2A56C199667}"/>
              </a:ext>
            </a:extLst>
          </p:cNvPr>
          <p:cNvSpPr txBox="1"/>
          <p:nvPr/>
        </p:nvSpPr>
        <p:spPr>
          <a:xfrm>
            <a:off x="761613" y="1172877"/>
            <a:ext cx="74676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Investing more funds into schools and education</a:t>
            </a:r>
          </a:p>
          <a:p>
            <a:pPr marL="285750" indent="-285750">
              <a:buFont typeface="Arial" panose="020B0604020202020204" pitchFamily="34" charset="0"/>
              <a:buChar char="•"/>
            </a:pPr>
            <a:r>
              <a:rPr lang="en-US" dirty="0"/>
              <a:t>Expanded retail and entertainment options</a:t>
            </a:r>
          </a:p>
          <a:p>
            <a:pPr marL="285750" indent="-285750">
              <a:buFont typeface="Arial" panose="020B0604020202020204" pitchFamily="34" charset="0"/>
              <a:buChar char="•"/>
            </a:pPr>
            <a:r>
              <a:rPr lang="en-US" dirty="0"/>
              <a:t>Affordable housing opportunities and expanded housing</a:t>
            </a:r>
          </a:p>
          <a:p>
            <a:pPr marL="285750" indent="-285750">
              <a:buFont typeface="Arial" panose="020B0604020202020204" pitchFamily="34" charset="0"/>
              <a:buChar char="•"/>
            </a:pPr>
            <a:r>
              <a:rPr lang="en-US" dirty="0"/>
              <a:t>Community spaces for youth and families to bond </a:t>
            </a:r>
          </a:p>
        </p:txBody>
      </p:sp>
      <p:sp>
        <p:nvSpPr>
          <p:cNvPr id="8" name="Content Placeholder 2">
            <a:extLst>
              <a:ext uri="{FF2B5EF4-FFF2-40B4-BE49-F238E27FC236}">
                <a16:creationId xmlns:a16="http://schemas.microsoft.com/office/drawing/2014/main" id="{2CDB850F-C76A-4904-B2E7-9C2069EB0392}"/>
              </a:ext>
            </a:extLst>
          </p:cNvPr>
          <p:cNvSpPr txBox="1">
            <a:spLocks/>
          </p:cNvSpPr>
          <p:nvPr/>
        </p:nvSpPr>
        <p:spPr>
          <a:xfrm>
            <a:off x="380613" y="2373206"/>
            <a:ext cx="8229600" cy="670321"/>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8800" dirty="0"/>
              <a:t>Acknowledging the tension between development and community continuity</a:t>
            </a:r>
          </a:p>
          <a:p>
            <a:pPr lvl="1"/>
            <a:r>
              <a:rPr lang="en-US" sz="7200" dirty="0"/>
              <a:t>More work may be needed to inform or ask youth</a:t>
            </a:r>
          </a:p>
          <a:p>
            <a:pPr lvl="1"/>
            <a:r>
              <a:rPr lang="en-US" sz="7200" dirty="0"/>
              <a:t>These suggestions do not need to be “either / or”</a:t>
            </a:r>
          </a:p>
          <a:p>
            <a:pPr lvl="1"/>
            <a:r>
              <a:rPr lang="en-US" sz="7200" dirty="0"/>
              <a:t>Realities of where some youth may be and where they will be</a:t>
            </a:r>
          </a:p>
          <a:p>
            <a:r>
              <a:rPr lang="en-US" sz="8800" dirty="0"/>
              <a:t>As the city continues their development initiatives we request the city to keep residents informed and ask people most impacted by development, keep asking Youth</a:t>
            </a:r>
          </a:p>
          <a:p>
            <a:pPr lvl="1"/>
            <a:endParaRPr lang="en-US" dirty="0"/>
          </a:p>
        </p:txBody>
      </p:sp>
    </p:spTree>
    <p:extLst>
      <p:ext uri="{BB962C8B-B14F-4D97-AF65-F5344CB8AC3E}">
        <p14:creationId xmlns:p14="http://schemas.microsoft.com/office/powerpoint/2010/main" val="398823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10B16-C287-4833-B16E-D784A831FF68}"/>
              </a:ext>
            </a:extLst>
          </p:cNvPr>
          <p:cNvSpPr>
            <a:spLocks noGrp="1"/>
          </p:cNvSpPr>
          <p:nvPr>
            <p:ph type="title"/>
          </p:nvPr>
        </p:nvSpPr>
        <p:spPr/>
        <p:txBody>
          <a:bodyPr>
            <a:noAutofit/>
          </a:bodyPr>
          <a:lstStyle/>
          <a:p>
            <a:r>
              <a:rPr lang="en-US" sz="2800" dirty="0"/>
              <a:t>Statement from Brooklyn Center Community Schools</a:t>
            </a:r>
          </a:p>
        </p:txBody>
      </p:sp>
      <p:sp>
        <p:nvSpPr>
          <p:cNvPr id="3" name="Content Placeholder 2">
            <a:extLst>
              <a:ext uri="{FF2B5EF4-FFF2-40B4-BE49-F238E27FC236}">
                <a16:creationId xmlns:a16="http://schemas.microsoft.com/office/drawing/2014/main" id="{91DD0AC2-52DA-434D-9931-208E73DB07BD}"/>
              </a:ext>
            </a:extLst>
          </p:cNvPr>
          <p:cNvSpPr>
            <a:spLocks noGrp="1"/>
          </p:cNvSpPr>
          <p:nvPr>
            <p:ph idx="1"/>
          </p:nvPr>
        </p:nvSpPr>
        <p:spPr>
          <a:xfrm>
            <a:off x="457200" y="1200150"/>
            <a:ext cx="8382000" cy="2895599"/>
          </a:xfrm>
        </p:spPr>
        <p:txBody>
          <a:bodyPr>
            <a:normAutofit fontScale="25000" lnSpcReduction="20000"/>
          </a:bodyPr>
          <a:lstStyle/>
          <a:p>
            <a:pPr marL="0" indent="0">
              <a:buNone/>
            </a:pPr>
            <a:r>
              <a:rPr lang="en-US" sz="7200" dirty="0"/>
              <a:t>Brooklyn Center Community Schools are happy to be a part of the City’s Community Engagement initiative for the Opportunity Site.  We have partnered with the Brooklyn Bridge Alliance for Youth to engage Brooklyn Center students in the process.  Through their leadership, Brooklyn Center students were able to share their wishes and concerns for their schools, families and community.</a:t>
            </a:r>
            <a:br>
              <a:rPr lang="en-US" sz="7200" dirty="0"/>
            </a:br>
            <a:br>
              <a:rPr lang="en-US" sz="7200" dirty="0"/>
            </a:br>
            <a:r>
              <a:rPr lang="en-US" sz="7200" dirty="0"/>
              <a:t>The Brooklyn Center school board thanks the Alliance, Mayor Elliott and our City council members for the opportunity to give a voice to our young people as they will be our future taxpayers and leaders.</a:t>
            </a:r>
          </a:p>
          <a:p>
            <a:pPr marL="0" indent="0">
              <a:buNone/>
            </a:pPr>
            <a:r>
              <a:rPr lang="en-US" sz="7200" dirty="0"/>
              <a:t> </a:t>
            </a:r>
          </a:p>
          <a:p>
            <a:pPr marL="0" indent="0">
              <a:buNone/>
            </a:pPr>
            <a:r>
              <a:rPr lang="en-US" sz="7200" dirty="0"/>
              <a:t>Sincerely,</a:t>
            </a:r>
          </a:p>
          <a:p>
            <a:pPr marL="0" indent="0">
              <a:buNone/>
            </a:pPr>
            <a:r>
              <a:rPr lang="en-US" sz="7200" dirty="0"/>
              <a:t> </a:t>
            </a:r>
          </a:p>
          <a:p>
            <a:pPr marL="0" indent="0">
              <a:buNone/>
            </a:pPr>
            <a:r>
              <a:rPr lang="en-US" sz="7200" dirty="0"/>
              <a:t>Cheryl </a:t>
            </a:r>
            <a:r>
              <a:rPr lang="en-US" sz="7200" dirty="0" err="1"/>
              <a:t>Jechorek</a:t>
            </a:r>
            <a:r>
              <a:rPr lang="en-US" sz="7200" dirty="0"/>
              <a:t>, BCCS Board Chair</a:t>
            </a:r>
          </a:p>
          <a:p>
            <a:pPr marL="0" indent="0">
              <a:buNone/>
            </a:pPr>
            <a:endParaRPr lang="en-US" dirty="0"/>
          </a:p>
        </p:txBody>
      </p:sp>
    </p:spTree>
    <p:extLst>
      <p:ext uri="{BB962C8B-B14F-4D97-AF65-F5344CB8AC3E}">
        <p14:creationId xmlns:p14="http://schemas.microsoft.com/office/powerpoint/2010/main" val="1986497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AC2DE-90D7-4E60-8A57-2EE2E55632D8}"/>
              </a:ext>
            </a:extLst>
          </p:cNvPr>
          <p:cNvSpPr>
            <a:spLocks noGrp="1"/>
          </p:cNvSpPr>
          <p:nvPr>
            <p:ph type="title"/>
          </p:nvPr>
        </p:nvSpPr>
        <p:spPr/>
        <p:txBody>
          <a:bodyPr/>
          <a:lstStyle/>
          <a:p>
            <a:r>
              <a:rPr lang="en-US" dirty="0"/>
              <a:t>Background </a:t>
            </a:r>
          </a:p>
        </p:txBody>
      </p:sp>
      <p:sp>
        <p:nvSpPr>
          <p:cNvPr id="3" name="Content Placeholder 2">
            <a:extLst>
              <a:ext uri="{FF2B5EF4-FFF2-40B4-BE49-F238E27FC236}">
                <a16:creationId xmlns:a16="http://schemas.microsoft.com/office/drawing/2014/main" id="{8CC267CC-B483-418E-9C15-4C92E65E165B}"/>
              </a:ext>
            </a:extLst>
          </p:cNvPr>
          <p:cNvSpPr>
            <a:spLocks noGrp="1"/>
          </p:cNvSpPr>
          <p:nvPr>
            <p:ph idx="1"/>
          </p:nvPr>
        </p:nvSpPr>
        <p:spPr>
          <a:xfrm>
            <a:off x="775447" y="971551"/>
            <a:ext cx="3872753" cy="3429000"/>
          </a:xfrm>
        </p:spPr>
        <p:txBody>
          <a:bodyPr>
            <a:normAutofit/>
          </a:bodyPr>
          <a:lstStyle/>
          <a:p>
            <a:r>
              <a:rPr lang="en-US" sz="2200" dirty="0"/>
              <a:t>Partnered with Judith Marquez from Citizens League and Brooklyn Center Community Schools to conduct consensus-building workshops to inform the city on what youth want to see in the 2040 Comprehensive Plan and the Opp. Site.</a:t>
            </a:r>
            <a:r>
              <a:rPr lang="en-US" sz="2400" dirty="0"/>
              <a:t>  </a:t>
            </a:r>
          </a:p>
        </p:txBody>
      </p:sp>
      <p:sp>
        <p:nvSpPr>
          <p:cNvPr id="7" name="Content Placeholder 2">
            <a:extLst>
              <a:ext uri="{FF2B5EF4-FFF2-40B4-BE49-F238E27FC236}">
                <a16:creationId xmlns:a16="http://schemas.microsoft.com/office/drawing/2014/main" id="{CA2E08B2-A248-4D3A-B635-3B4ED122FA2D}"/>
              </a:ext>
            </a:extLst>
          </p:cNvPr>
          <p:cNvSpPr txBox="1">
            <a:spLocks/>
          </p:cNvSpPr>
          <p:nvPr/>
        </p:nvSpPr>
        <p:spPr>
          <a:xfrm>
            <a:off x="4724400" y="971551"/>
            <a:ext cx="3124200" cy="34290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6200" b="1" dirty="0"/>
              <a:t>Youth-centric facilitation team</a:t>
            </a:r>
          </a:p>
          <a:p>
            <a:r>
              <a:rPr lang="en-US" sz="6200" b="1" dirty="0"/>
              <a:t>BYC Members</a:t>
            </a:r>
          </a:p>
          <a:p>
            <a:pPr lvl="1"/>
            <a:r>
              <a:rPr lang="en-US" sz="6200" dirty="0"/>
              <a:t>Tiffany </a:t>
            </a:r>
            <a:r>
              <a:rPr lang="en-US" sz="6200" dirty="0" err="1"/>
              <a:t>Nyamao</a:t>
            </a:r>
            <a:endParaRPr lang="en-US" sz="6200" dirty="0"/>
          </a:p>
          <a:p>
            <a:pPr lvl="1"/>
            <a:r>
              <a:rPr lang="en-US" sz="6200" dirty="0"/>
              <a:t>Caron </a:t>
            </a:r>
            <a:r>
              <a:rPr lang="en-US" sz="6200" dirty="0" err="1"/>
              <a:t>Iteghete</a:t>
            </a:r>
            <a:endParaRPr lang="en-US" sz="6200" dirty="0"/>
          </a:p>
          <a:p>
            <a:pPr lvl="1"/>
            <a:r>
              <a:rPr lang="en-US" sz="6200" dirty="0"/>
              <a:t>Alex Garcia</a:t>
            </a:r>
          </a:p>
          <a:p>
            <a:pPr lvl="1"/>
            <a:r>
              <a:rPr lang="en-US" sz="6200" dirty="0"/>
              <a:t>Kimberly Vasquez</a:t>
            </a:r>
          </a:p>
          <a:p>
            <a:pPr lvl="1"/>
            <a:r>
              <a:rPr lang="en-US" sz="6200" dirty="0"/>
              <a:t>Catalina </a:t>
            </a:r>
            <a:r>
              <a:rPr lang="en-US" sz="6200" dirty="0" err="1"/>
              <a:t>Moua</a:t>
            </a:r>
            <a:endParaRPr lang="en-US" sz="6200" dirty="0"/>
          </a:p>
          <a:p>
            <a:r>
              <a:rPr lang="en-US" sz="6200" b="1" dirty="0"/>
              <a:t>Former BYC member</a:t>
            </a:r>
          </a:p>
          <a:p>
            <a:pPr lvl="1"/>
            <a:r>
              <a:rPr lang="en-US" sz="6200" dirty="0"/>
              <a:t>Francis Best</a:t>
            </a:r>
          </a:p>
          <a:p>
            <a:r>
              <a:rPr lang="en-US" sz="6200" b="1" dirty="0"/>
              <a:t>BBAY Staff</a:t>
            </a:r>
          </a:p>
          <a:p>
            <a:pPr lvl="1"/>
            <a:r>
              <a:rPr lang="en-US" sz="6200" dirty="0"/>
              <a:t>Julie Richards</a:t>
            </a:r>
          </a:p>
          <a:p>
            <a:pPr lvl="1"/>
            <a:r>
              <a:rPr lang="en-US" sz="6200" dirty="0"/>
              <a:t>Andrew Mua</a:t>
            </a:r>
          </a:p>
          <a:p>
            <a:r>
              <a:rPr lang="en-US" sz="6200" b="1" dirty="0"/>
              <a:t>City of Brooklyn Park</a:t>
            </a:r>
          </a:p>
          <a:p>
            <a:pPr lvl="1"/>
            <a:r>
              <a:rPr lang="en-US" sz="5800" dirty="0"/>
              <a:t>Pam McBride</a:t>
            </a:r>
            <a:r>
              <a:rPr lang="en-US" sz="3800" dirty="0"/>
              <a:t>	</a:t>
            </a:r>
            <a:r>
              <a:rPr lang="en-US" sz="1200" dirty="0"/>
              <a:t>					</a:t>
            </a:r>
          </a:p>
        </p:txBody>
      </p:sp>
    </p:spTree>
    <p:extLst>
      <p:ext uri="{BB962C8B-B14F-4D97-AF65-F5344CB8AC3E}">
        <p14:creationId xmlns:p14="http://schemas.microsoft.com/office/powerpoint/2010/main" val="97523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AABDB-8A00-4783-B014-2086512A445A}"/>
              </a:ext>
            </a:extLst>
          </p:cNvPr>
          <p:cNvSpPr>
            <a:spLocks noGrp="1"/>
          </p:cNvSpPr>
          <p:nvPr>
            <p:ph type="title"/>
          </p:nvPr>
        </p:nvSpPr>
        <p:spPr/>
        <p:txBody>
          <a:bodyPr/>
          <a:lstStyle/>
          <a:p>
            <a:r>
              <a:rPr lang="en-US" dirty="0"/>
              <a:t>Engagement Goals</a:t>
            </a:r>
          </a:p>
        </p:txBody>
      </p:sp>
      <p:sp>
        <p:nvSpPr>
          <p:cNvPr id="3" name="Content Placeholder 2">
            <a:extLst>
              <a:ext uri="{FF2B5EF4-FFF2-40B4-BE49-F238E27FC236}">
                <a16:creationId xmlns:a16="http://schemas.microsoft.com/office/drawing/2014/main" id="{937E8A2A-5909-4DEB-9CE0-473052ADDE7A}"/>
              </a:ext>
            </a:extLst>
          </p:cNvPr>
          <p:cNvSpPr>
            <a:spLocks noGrp="1"/>
          </p:cNvSpPr>
          <p:nvPr>
            <p:ph idx="1"/>
          </p:nvPr>
        </p:nvSpPr>
        <p:spPr>
          <a:xfrm>
            <a:off x="266700" y="1009650"/>
            <a:ext cx="8610600" cy="3390900"/>
          </a:xfrm>
        </p:spPr>
        <p:txBody>
          <a:bodyPr>
            <a:normAutofit fontScale="62500" lnSpcReduction="20000"/>
          </a:bodyPr>
          <a:lstStyle/>
          <a:p>
            <a:pPr marL="0" lvl="0" indent="0">
              <a:buNone/>
            </a:pPr>
            <a:r>
              <a:rPr lang="en-US" dirty="0"/>
              <a:t>We sought to model how a youth-adult partnership approach is possible for gathering authentic youth input to: </a:t>
            </a:r>
          </a:p>
          <a:p>
            <a:pPr marL="0" lvl="0" indent="0">
              <a:buNone/>
            </a:pPr>
            <a:endParaRPr lang="en-US" dirty="0"/>
          </a:p>
          <a:p>
            <a:pPr lvl="0"/>
            <a:r>
              <a:rPr lang="en-US" dirty="0"/>
              <a:t>Inform the city of Brooklyn Center 2040 Comprehensive Plan implementation; including both policies and strategies to move the goals of the plan forward,</a:t>
            </a:r>
          </a:p>
          <a:p>
            <a:pPr lvl="0"/>
            <a:r>
              <a:rPr lang="en-US" dirty="0"/>
              <a:t>Inform direction on the Brooklyn Center Opportunity Site development,</a:t>
            </a:r>
          </a:p>
          <a:p>
            <a:pPr lvl="0"/>
            <a:r>
              <a:rPr lang="en-US" dirty="0"/>
              <a:t>Share with Citizens League comprehensive plans, and approaches for youth community engagement, and to</a:t>
            </a:r>
          </a:p>
          <a:p>
            <a:pPr lvl="0"/>
            <a:r>
              <a:rPr lang="en-US" dirty="0"/>
              <a:t>Inform the Brooklyn Bridge Alliance environmental scanning efforts as a run up to the 2020 Youth to Youth community survey, and to our 2021 strategic plan.</a:t>
            </a:r>
          </a:p>
          <a:p>
            <a:endParaRPr lang="en-US" dirty="0"/>
          </a:p>
        </p:txBody>
      </p:sp>
    </p:spTree>
    <p:extLst>
      <p:ext uri="{BB962C8B-B14F-4D97-AF65-F5344CB8AC3E}">
        <p14:creationId xmlns:p14="http://schemas.microsoft.com/office/powerpoint/2010/main" val="1887849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FC6DF-584E-4B72-B57F-6EFF6D2DE042}"/>
              </a:ext>
            </a:extLst>
          </p:cNvPr>
          <p:cNvSpPr>
            <a:spLocks noGrp="1"/>
          </p:cNvSpPr>
          <p:nvPr>
            <p:ph type="title"/>
          </p:nvPr>
        </p:nvSpPr>
        <p:spPr>
          <a:xfrm>
            <a:off x="457200" y="38101"/>
            <a:ext cx="8229600" cy="857250"/>
          </a:xfrm>
        </p:spPr>
        <p:txBody>
          <a:bodyPr/>
          <a:lstStyle/>
          <a:p>
            <a:r>
              <a:rPr lang="en-US" dirty="0"/>
              <a:t>Facilitation Method</a:t>
            </a:r>
          </a:p>
        </p:txBody>
      </p:sp>
      <p:sp>
        <p:nvSpPr>
          <p:cNvPr id="3" name="Content Placeholder 2">
            <a:extLst>
              <a:ext uri="{FF2B5EF4-FFF2-40B4-BE49-F238E27FC236}">
                <a16:creationId xmlns:a16="http://schemas.microsoft.com/office/drawing/2014/main" id="{675397B5-F848-410A-BC7D-E1095108B4EC}"/>
              </a:ext>
            </a:extLst>
          </p:cNvPr>
          <p:cNvSpPr>
            <a:spLocks noGrp="1"/>
          </p:cNvSpPr>
          <p:nvPr>
            <p:ph idx="1"/>
          </p:nvPr>
        </p:nvSpPr>
        <p:spPr>
          <a:xfrm>
            <a:off x="114300" y="1276350"/>
            <a:ext cx="8915400" cy="1523999"/>
          </a:xfrm>
        </p:spPr>
        <p:txBody>
          <a:bodyPr>
            <a:normAutofit/>
          </a:bodyPr>
          <a:lstStyle/>
          <a:p>
            <a:pPr marL="0" indent="0">
              <a:buNone/>
            </a:pPr>
            <a:r>
              <a:rPr lang="en-US" dirty="0"/>
              <a:t>Youth-as-Facilitative Leaders (YFL)</a:t>
            </a:r>
          </a:p>
          <a:p>
            <a:pPr marL="0" indent="0">
              <a:buNone/>
            </a:pPr>
            <a:r>
              <a:rPr lang="en-US" sz="2000" dirty="0"/>
              <a:t>Consensus-building workshop that allows consensus to be built from all participating members, regardless of their positioning, through participatory methods</a:t>
            </a:r>
            <a:endParaRPr lang="en-US" sz="2400" dirty="0"/>
          </a:p>
          <a:p>
            <a:pPr marL="0" indent="0">
              <a:buNone/>
            </a:pPr>
            <a:endParaRPr lang="en-US" sz="2400" dirty="0"/>
          </a:p>
          <a:p>
            <a:pPr lvl="1"/>
            <a:endParaRPr lang="en-US" sz="2000" dirty="0"/>
          </a:p>
          <a:p>
            <a:endParaRPr lang="en-US" dirty="0"/>
          </a:p>
        </p:txBody>
      </p:sp>
      <p:sp>
        <p:nvSpPr>
          <p:cNvPr id="9" name="Content Placeholder 2">
            <a:extLst>
              <a:ext uri="{FF2B5EF4-FFF2-40B4-BE49-F238E27FC236}">
                <a16:creationId xmlns:a16="http://schemas.microsoft.com/office/drawing/2014/main" id="{3D6EB532-F6AA-4177-AFCF-81428CFDE697}"/>
              </a:ext>
            </a:extLst>
          </p:cNvPr>
          <p:cNvSpPr txBox="1">
            <a:spLocks/>
          </p:cNvSpPr>
          <p:nvPr/>
        </p:nvSpPr>
        <p:spPr>
          <a:xfrm>
            <a:off x="381000" y="2724150"/>
            <a:ext cx="8229600" cy="15239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b="1" dirty="0"/>
              <a:t>“What do you want to see in Brooklyn Center in 2040 that would help you reach your fullest potential, stay in Brooklyn Center and build an awesome city?” </a:t>
            </a:r>
            <a:r>
              <a:rPr lang="en-US" sz="2800" dirty="0"/>
              <a:t> </a:t>
            </a:r>
          </a:p>
          <a:p>
            <a:pPr lvl="1"/>
            <a:endParaRPr lang="en-US" sz="2000" dirty="0"/>
          </a:p>
          <a:p>
            <a:endParaRPr lang="en-US" dirty="0"/>
          </a:p>
        </p:txBody>
      </p:sp>
    </p:spTree>
    <p:extLst>
      <p:ext uri="{BB962C8B-B14F-4D97-AF65-F5344CB8AC3E}">
        <p14:creationId xmlns:p14="http://schemas.microsoft.com/office/powerpoint/2010/main" val="268740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E17BA-B6AC-454F-A095-869D5D3B9B5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7AE121F-BE22-465A-981B-21284D6D4FE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33BE71B-225C-4B48-8DEC-6B94A66422A6}"/>
              </a:ext>
            </a:extLst>
          </p:cNvPr>
          <p:cNvPicPr>
            <a:picLocks noChangeAspect="1"/>
          </p:cNvPicPr>
          <p:nvPr/>
        </p:nvPicPr>
        <p:blipFill>
          <a:blip r:embed="rId2"/>
          <a:stretch>
            <a:fillRect/>
          </a:stretch>
        </p:blipFill>
        <p:spPr>
          <a:xfrm>
            <a:off x="0" y="0"/>
            <a:ext cx="9144000" cy="5204782"/>
          </a:xfrm>
          <a:prstGeom prst="rect">
            <a:avLst/>
          </a:prstGeom>
        </p:spPr>
      </p:pic>
    </p:spTree>
    <p:extLst>
      <p:ext uri="{BB962C8B-B14F-4D97-AF65-F5344CB8AC3E}">
        <p14:creationId xmlns:p14="http://schemas.microsoft.com/office/powerpoint/2010/main" val="763457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9D89C-84B7-4E7E-B58F-56C0311A6A27}"/>
              </a:ext>
            </a:extLst>
          </p:cNvPr>
          <p:cNvSpPr>
            <a:spLocks noGrp="1"/>
          </p:cNvSpPr>
          <p:nvPr>
            <p:ph type="title"/>
          </p:nvPr>
        </p:nvSpPr>
        <p:spPr/>
        <p:txBody>
          <a:bodyPr/>
          <a:lstStyle/>
          <a:p>
            <a:r>
              <a:rPr lang="en-US" dirty="0"/>
              <a:t>Community Involved</a:t>
            </a:r>
          </a:p>
        </p:txBody>
      </p:sp>
      <p:graphicFrame>
        <p:nvGraphicFramePr>
          <p:cNvPr id="4" name="Chart 3">
            <a:extLst>
              <a:ext uri="{FF2B5EF4-FFF2-40B4-BE49-F238E27FC236}">
                <a16:creationId xmlns:a16="http://schemas.microsoft.com/office/drawing/2014/main" id="{1C4ED877-1258-4A06-B9C6-F8CA155D97F0}"/>
              </a:ext>
            </a:extLst>
          </p:cNvPr>
          <p:cNvGraphicFramePr/>
          <p:nvPr>
            <p:extLst>
              <p:ext uri="{D42A27DB-BD31-4B8C-83A1-F6EECF244321}">
                <p14:modId xmlns:p14="http://schemas.microsoft.com/office/powerpoint/2010/main" val="1350487339"/>
              </p:ext>
            </p:extLst>
          </p:nvPr>
        </p:nvGraphicFramePr>
        <p:xfrm>
          <a:off x="454106" y="1063229"/>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339B87EF-62FB-4DC1-8C5B-DACCFBC89D45}"/>
              </a:ext>
            </a:extLst>
          </p:cNvPr>
          <p:cNvSpPr txBox="1"/>
          <p:nvPr/>
        </p:nvSpPr>
        <p:spPr>
          <a:xfrm>
            <a:off x="5410200" y="1504950"/>
            <a:ext cx="3276600" cy="2308324"/>
          </a:xfrm>
          <a:prstGeom prst="rect">
            <a:avLst/>
          </a:prstGeom>
          <a:noFill/>
        </p:spPr>
        <p:txBody>
          <a:bodyPr wrap="square" rtlCol="0">
            <a:spAutoFit/>
          </a:bodyPr>
          <a:lstStyle/>
          <a:p>
            <a:pPr marL="285750" lvl="0" indent="-285750">
              <a:buFont typeface="Arial" panose="020B0604020202020204" pitchFamily="34" charset="0"/>
              <a:buChar char="•"/>
            </a:pPr>
            <a:r>
              <a:rPr lang="en-US" dirty="0"/>
              <a:t>81 participants ages 14-18</a:t>
            </a:r>
          </a:p>
          <a:p>
            <a:pPr marL="285750" lvl="0" indent="-285750">
              <a:buFont typeface="Arial" panose="020B0604020202020204" pitchFamily="34" charset="0"/>
              <a:buChar char="•"/>
            </a:pPr>
            <a:r>
              <a:rPr lang="en-US" dirty="0"/>
              <a:t>78 attend school in Brooklyn Center (BCHS and ECA)</a:t>
            </a:r>
          </a:p>
          <a:p>
            <a:pPr marL="285750" lvl="0" indent="-285750">
              <a:buFont typeface="Arial" panose="020B0604020202020204" pitchFamily="34" charset="0"/>
              <a:buChar char="•"/>
            </a:pPr>
            <a:r>
              <a:rPr lang="en-US" dirty="0"/>
              <a:t>51 live in Brooklyn Center</a:t>
            </a:r>
          </a:p>
          <a:p>
            <a:pPr marL="285750" lvl="0" indent="-285750">
              <a:buFont typeface="Arial" panose="020B0604020202020204" pitchFamily="34" charset="0"/>
              <a:buChar char="•"/>
            </a:pPr>
            <a:r>
              <a:rPr lang="en-US" dirty="0"/>
              <a:t>15 racial and ethnic identities</a:t>
            </a:r>
          </a:p>
          <a:p>
            <a:pPr marL="285750" lvl="0" indent="-285750">
              <a:buFont typeface="Arial" panose="020B0604020202020204" pitchFamily="34" charset="0"/>
              <a:buChar char="•"/>
            </a:pPr>
            <a:r>
              <a:rPr lang="en-US" dirty="0"/>
              <a:t>33 youth selected more than 1 racial or ethnic identity</a:t>
            </a:r>
          </a:p>
          <a:p>
            <a:endParaRPr lang="en-US" dirty="0"/>
          </a:p>
        </p:txBody>
      </p:sp>
    </p:spTree>
    <p:extLst>
      <p:ext uri="{BB962C8B-B14F-4D97-AF65-F5344CB8AC3E}">
        <p14:creationId xmlns:p14="http://schemas.microsoft.com/office/powerpoint/2010/main" val="1784729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8DD8E-CD07-4A89-8B4A-8F06D742A41C}"/>
              </a:ext>
            </a:extLst>
          </p:cNvPr>
          <p:cNvSpPr>
            <a:spLocks noGrp="1"/>
          </p:cNvSpPr>
          <p:nvPr>
            <p:ph type="title"/>
          </p:nvPr>
        </p:nvSpPr>
        <p:spPr/>
        <p:txBody>
          <a:bodyPr/>
          <a:lstStyle/>
          <a:p>
            <a:r>
              <a:rPr lang="en-US" dirty="0"/>
              <a:t>Disaggregated Data</a:t>
            </a:r>
          </a:p>
        </p:txBody>
      </p:sp>
      <p:graphicFrame>
        <p:nvGraphicFramePr>
          <p:cNvPr id="4" name="Chart 3">
            <a:extLst>
              <a:ext uri="{FF2B5EF4-FFF2-40B4-BE49-F238E27FC236}">
                <a16:creationId xmlns:a16="http://schemas.microsoft.com/office/drawing/2014/main" id="{402327D3-78C7-4323-BE5A-10E3BFEEBC15}"/>
              </a:ext>
            </a:extLst>
          </p:cNvPr>
          <p:cNvGraphicFramePr>
            <a:graphicFrameLocks/>
          </p:cNvGraphicFramePr>
          <p:nvPr>
            <p:extLst>
              <p:ext uri="{D42A27DB-BD31-4B8C-83A1-F6EECF244321}">
                <p14:modId xmlns:p14="http://schemas.microsoft.com/office/powerpoint/2010/main" val="4250733004"/>
              </p:ext>
            </p:extLst>
          </p:nvPr>
        </p:nvGraphicFramePr>
        <p:xfrm>
          <a:off x="2057400" y="1200150"/>
          <a:ext cx="5029200" cy="304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642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A8839-4EEE-4ADD-B04A-A39466424817}"/>
              </a:ext>
            </a:extLst>
          </p:cNvPr>
          <p:cNvSpPr>
            <a:spLocks noGrp="1"/>
          </p:cNvSpPr>
          <p:nvPr>
            <p:ph type="title"/>
          </p:nvPr>
        </p:nvSpPr>
        <p:spPr/>
        <p:txBody>
          <a:bodyPr/>
          <a:lstStyle/>
          <a:p>
            <a:r>
              <a:rPr lang="en-US" dirty="0"/>
              <a:t>Here’s what Youth Said</a:t>
            </a:r>
          </a:p>
        </p:txBody>
      </p:sp>
      <p:sp>
        <p:nvSpPr>
          <p:cNvPr id="3" name="Content Placeholder 2">
            <a:extLst>
              <a:ext uri="{FF2B5EF4-FFF2-40B4-BE49-F238E27FC236}">
                <a16:creationId xmlns:a16="http://schemas.microsoft.com/office/drawing/2014/main" id="{4E1D6D3D-7C5C-41E8-937A-5D454BD2B058}"/>
              </a:ext>
            </a:extLst>
          </p:cNvPr>
          <p:cNvSpPr>
            <a:spLocks noGrp="1"/>
          </p:cNvSpPr>
          <p:nvPr>
            <p:ph idx="1"/>
          </p:nvPr>
        </p:nvSpPr>
        <p:spPr>
          <a:xfrm>
            <a:off x="457200" y="1200151"/>
            <a:ext cx="8001000" cy="1066799"/>
          </a:xfrm>
        </p:spPr>
        <p:txBody>
          <a:bodyPr>
            <a:normAutofit lnSpcReduction="10000"/>
          </a:bodyPr>
          <a:lstStyle/>
          <a:p>
            <a:pPr marL="0" indent="0">
              <a:buNone/>
            </a:pPr>
            <a:r>
              <a:rPr lang="en-US" b="1" dirty="0"/>
              <a:t>1. Investing more funds into schools and education</a:t>
            </a:r>
            <a:endParaRPr lang="en-US" dirty="0"/>
          </a:p>
          <a:p>
            <a:endParaRPr lang="en-US" dirty="0"/>
          </a:p>
        </p:txBody>
      </p:sp>
      <p:sp>
        <p:nvSpPr>
          <p:cNvPr id="4" name="Content Placeholder 2">
            <a:extLst>
              <a:ext uri="{FF2B5EF4-FFF2-40B4-BE49-F238E27FC236}">
                <a16:creationId xmlns:a16="http://schemas.microsoft.com/office/drawing/2014/main" id="{B616A98E-C233-4E72-AFE7-0EE90C0A0B31}"/>
              </a:ext>
            </a:extLst>
          </p:cNvPr>
          <p:cNvSpPr txBox="1">
            <a:spLocks/>
          </p:cNvSpPr>
          <p:nvPr/>
        </p:nvSpPr>
        <p:spPr>
          <a:xfrm>
            <a:off x="437941" y="2190750"/>
            <a:ext cx="8001000" cy="10667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5" name="TextBox 4">
            <a:extLst>
              <a:ext uri="{FF2B5EF4-FFF2-40B4-BE49-F238E27FC236}">
                <a16:creationId xmlns:a16="http://schemas.microsoft.com/office/drawing/2014/main" id="{2E735036-645A-4E50-B801-76F7686E995E}"/>
              </a:ext>
            </a:extLst>
          </p:cNvPr>
          <p:cNvSpPr txBox="1"/>
          <p:nvPr/>
        </p:nvSpPr>
        <p:spPr>
          <a:xfrm>
            <a:off x="811404" y="2036117"/>
            <a:ext cx="6400800"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Paying teachers a higher salary</a:t>
            </a:r>
          </a:p>
        </p:txBody>
      </p:sp>
      <p:sp>
        <p:nvSpPr>
          <p:cNvPr id="6" name="TextBox 5">
            <a:extLst>
              <a:ext uri="{FF2B5EF4-FFF2-40B4-BE49-F238E27FC236}">
                <a16:creationId xmlns:a16="http://schemas.microsoft.com/office/drawing/2014/main" id="{D9C20CEC-5582-474F-BDAE-F92EE1125290}"/>
              </a:ext>
            </a:extLst>
          </p:cNvPr>
          <p:cNvSpPr txBox="1"/>
          <p:nvPr/>
        </p:nvSpPr>
        <p:spPr>
          <a:xfrm>
            <a:off x="811404" y="2416071"/>
            <a:ext cx="6400800"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Better meal options</a:t>
            </a:r>
          </a:p>
        </p:txBody>
      </p:sp>
      <p:sp>
        <p:nvSpPr>
          <p:cNvPr id="7" name="TextBox 6">
            <a:extLst>
              <a:ext uri="{FF2B5EF4-FFF2-40B4-BE49-F238E27FC236}">
                <a16:creationId xmlns:a16="http://schemas.microsoft.com/office/drawing/2014/main" id="{5C47B0E7-B2AC-4C4D-B2BF-751D26682C0F}"/>
              </a:ext>
            </a:extLst>
          </p:cNvPr>
          <p:cNvSpPr txBox="1"/>
          <p:nvPr/>
        </p:nvSpPr>
        <p:spPr>
          <a:xfrm>
            <a:off x="811404" y="2802582"/>
            <a:ext cx="6400800"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More education surrounding future life skills</a:t>
            </a:r>
          </a:p>
        </p:txBody>
      </p:sp>
      <p:sp>
        <p:nvSpPr>
          <p:cNvPr id="8" name="TextBox 7">
            <a:extLst>
              <a:ext uri="{FF2B5EF4-FFF2-40B4-BE49-F238E27FC236}">
                <a16:creationId xmlns:a16="http://schemas.microsoft.com/office/drawing/2014/main" id="{EEB616F7-0804-4601-867A-EC56305C1C9E}"/>
              </a:ext>
            </a:extLst>
          </p:cNvPr>
          <p:cNvSpPr txBox="1"/>
          <p:nvPr/>
        </p:nvSpPr>
        <p:spPr>
          <a:xfrm>
            <a:off x="811404" y="3167672"/>
            <a:ext cx="6400800"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More social awareness on people from different backgrounds – like LGBQT community </a:t>
            </a:r>
          </a:p>
        </p:txBody>
      </p:sp>
      <p:sp>
        <p:nvSpPr>
          <p:cNvPr id="9" name="TextBox 8">
            <a:extLst>
              <a:ext uri="{FF2B5EF4-FFF2-40B4-BE49-F238E27FC236}">
                <a16:creationId xmlns:a16="http://schemas.microsoft.com/office/drawing/2014/main" id="{A7AE7B5C-722F-410E-AD29-FDA75D5EE3DF}"/>
              </a:ext>
            </a:extLst>
          </p:cNvPr>
          <p:cNvSpPr txBox="1"/>
          <p:nvPr/>
        </p:nvSpPr>
        <p:spPr>
          <a:xfrm>
            <a:off x="735204" y="3861636"/>
            <a:ext cx="6400800"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Providing more college- prep opportunities</a:t>
            </a:r>
          </a:p>
        </p:txBody>
      </p:sp>
    </p:spTree>
    <p:extLst>
      <p:ext uri="{BB962C8B-B14F-4D97-AF65-F5344CB8AC3E}">
        <p14:creationId xmlns:p14="http://schemas.microsoft.com/office/powerpoint/2010/main" val="140589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theme/theme1.xml><?xml version="1.0" encoding="utf-8"?>
<a:theme xmlns:a="http://schemas.openxmlformats.org/drawingml/2006/main" name="AlliancePP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678E1956F31C4F88ED656AE858EAD9" ma:contentTypeVersion="5" ma:contentTypeDescription="Create a new document." ma:contentTypeScope="" ma:versionID="26982177151bf46e3f3c55f88a132af9">
  <xsd:schema xmlns:xsd="http://www.w3.org/2001/XMLSchema" xmlns:xs="http://www.w3.org/2001/XMLSchema" xmlns:p="http://schemas.microsoft.com/office/2006/metadata/properties" xmlns:ns3="aee494be-db52-47f5-acd3-1b553cc7bf42" xmlns:ns4="25cb0a78-f53f-45c6-b58c-18b78d49f442" targetNamespace="http://schemas.microsoft.com/office/2006/metadata/properties" ma:root="true" ma:fieldsID="9addfe7955f00663984a1d4ce56f0a3d" ns3:_="" ns4:_="">
    <xsd:import namespace="aee494be-db52-47f5-acd3-1b553cc7bf42"/>
    <xsd:import namespace="25cb0a78-f53f-45c6-b58c-18b78d49f44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e494be-db52-47f5-acd3-1b553cc7bf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5cb0a78-f53f-45c6-b58c-18b78d49f44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4E81742-2381-41E8-B8A6-2E30FD19D9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e494be-db52-47f5-acd3-1b553cc7bf42"/>
    <ds:schemaRef ds:uri="25cb0a78-f53f-45c6-b58c-18b78d49f4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D7AB3A-25FC-4765-A9EB-B93D64DA5A1E}">
  <ds:schemaRefs>
    <ds:schemaRef ds:uri="http://schemas.microsoft.com/sharepoint/v3/contenttype/forms"/>
  </ds:schemaRefs>
</ds:datastoreItem>
</file>

<file path=customXml/itemProps3.xml><?xml version="1.0" encoding="utf-8"?>
<ds:datastoreItem xmlns:ds="http://schemas.openxmlformats.org/officeDocument/2006/customXml" ds:itemID="{FC736BB6-53EC-4D51-98CA-401F686F5F79}">
  <ds:schemaRefs>
    <ds:schemaRef ds:uri="http://purl.org/dc/terms/"/>
    <ds:schemaRef ds:uri="http://schemas.openxmlformats.org/package/2006/metadata/core-properties"/>
    <ds:schemaRef ds:uri="http://purl.org/dc/dcmitype/"/>
    <ds:schemaRef ds:uri="http://schemas.microsoft.com/office/infopath/2007/PartnerControls"/>
    <ds:schemaRef ds:uri="aee494be-db52-47f5-acd3-1b553cc7bf42"/>
    <ds:schemaRef ds:uri="http://purl.org/dc/elements/1.1/"/>
    <ds:schemaRef ds:uri="http://schemas.microsoft.com/office/2006/metadata/properties"/>
    <ds:schemaRef ds:uri="http://schemas.microsoft.com/office/2006/documentManagement/types"/>
    <ds:schemaRef ds:uri="25cb0a78-f53f-45c6-b58c-18b78d49f44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19081</TotalTime>
  <Words>654</Words>
  <Application>Microsoft Office PowerPoint</Application>
  <PresentationFormat>On-screen Show (16:9)</PresentationFormat>
  <Paragraphs>104</Paragraphs>
  <Slides>14</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AlliancePPtemplate</vt:lpstr>
      <vt:lpstr>PowerPoint Presentation</vt:lpstr>
      <vt:lpstr>Statement from Brooklyn Center Community Schools</vt:lpstr>
      <vt:lpstr>Background </vt:lpstr>
      <vt:lpstr>Engagement Goals</vt:lpstr>
      <vt:lpstr>Facilitation Method</vt:lpstr>
      <vt:lpstr>PowerPoint Presentation</vt:lpstr>
      <vt:lpstr>Community Involved</vt:lpstr>
      <vt:lpstr>Disaggregated Data</vt:lpstr>
      <vt:lpstr>Here’s what Youth Said</vt:lpstr>
      <vt:lpstr>Here’s what Youth Said</vt:lpstr>
      <vt:lpstr>Here’s what Youth Said</vt:lpstr>
      <vt:lpstr>Here’s what Youth Said</vt:lpstr>
      <vt:lpstr>PowerPoint Presentation</vt:lpstr>
      <vt:lpstr>Conclusion</vt:lpstr>
    </vt:vector>
  </TitlesOfParts>
  <Company>City of Brooklyn Park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Kaysone Syonesa</dc:creator>
  <cp:lastModifiedBy>Julie Richards</cp:lastModifiedBy>
  <cp:revision>422</cp:revision>
  <cp:lastPrinted>2018-04-18T16:54:59Z</cp:lastPrinted>
  <dcterms:created xsi:type="dcterms:W3CDTF">2016-04-01T18:06:06Z</dcterms:created>
  <dcterms:modified xsi:type="dcterms:W3CDTF">2019-12-10T00:10:44Z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0x01010073678E1956F31C4F88ED656AE858EAD9</vt:lpwstr>
  </property>
</Properties>
</file>